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</p:sldIdLst>
  <p:sldSz cy="5143500" cx="9144000"/>
  <p:notesSz cx="6858000" cy="9144000"/>
  <p:embeddedFontLst>
    <p:embeddedFont>
      <p:font typeface="Nunito"/>
      <p:regular r:id="rId135"/>
      <p:bold r:id="rId136"/>
      <p:italic r:id="rId137"/>
      <p:boldItalic r:id="rId138"/>
    </p:embeddedFont>
    <p:embeddedFont>
      <p:font typeface="Nunito Medium"/>
      <p:regular r:id="rId139"/>
      <p:bold r:id="rId140"/>
      <p:italic r:id="rId141"/>
      <p:boldItalic r:id="rId142"/>
    </p:embeddedFont>
    <p:embeddedFont>
      <p:font typeface="Nunito Black"/>
      <p:bold r:id="rId143"/>
      <p:boldItalic r:id="rId1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3" Type="http://schemas.openxmlformats.org/officeDocument/2006/relationships/font" Target="fonts/NunitoBlack-bold.fntdata"/><Relationship Id="rId142" Type="http://schemas.openxmlformats.org/officeDocument/2006/relationships/font" Target="fonts/NunitoMedium-boldItalic.fntdata"/><Relationship Id="rId141" Type="http://schemas.openxmlformats.org/officeDocument/2006/relationships/font" Target="fonts/NunitoMedium-italic.fntdata"/><Relationship Id="rId140" Type="http://schemas.openxmlformats.org/officeDocument/2006/relationships/font" Target="fonts/Nunito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44" Type="http://schemas.openxmlformats.org/officeDocument/2006/relationships/font" Target="fonts/NunitoBlack-boldItalic.fntdata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font" Target="fonts/NunitoMedium-regular.fntdata"/><Relationship Id="rId138" Type="http://schemas.openxmlformats.org/officeDocument/2006/relationships/font" Target="fonts/Nunito-boldItalic.fntdata"/><Relationship Id="rId137" Type="http://schemas.openxmlformats.org/officeDocument/2006/relationships/font" Target="fonts/Nunito-italic.fntdata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font" Target="fonts/Nunito-bold.fntdata"/><Relationship Id="rId135" Type="http://schemas.openxmlformats.org/officeDocument/2006/relationships/font" Target="fonts/Nunito-regular.fntdata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8b8d0493ba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8b8d0493ba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91e8664b68_1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291e8664b68_1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91e8664b68_1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291e8664b68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91e8664b68_1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91e8664b68_1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291e8664b68_1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291e8664b68_1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91e8664b68_1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91e8664b68_1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291e8664b68_1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291e8664b68_1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291e8664b68_1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291e8664b68_1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291e8664b68_1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291e8664b68_1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291e8664b68_1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291e8664b68_1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291e8664b68_1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291e8664b68_1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91e8664b68_1_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91e8664b68_1_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291e8664b68_1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291e8664b68_1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291e8664b68_1_10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291e8664b68_1_10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291e8664b68_1_10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291e8664b68_1_10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291e8664b68_1_10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291e8664b68_1_1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291e8664b68_1_10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291e8664b68_1_1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291e8664b68_1_10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291e8664b68_1_1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291e8664b68_1_10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291e8664b68_1_1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291e8664b68_1_1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291e8664b68_1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291e8664b68_1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291e8664b68_1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291e8664b68_1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291e8664b68_1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91e8664b68_1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91e8664b68_1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291e8664b68_1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291e8664b68_1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291e8664b68_1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291e8664b68_1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91e8664b68_1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291e8664b68_1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291e8664b68_1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291e8664b68_1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1e921652e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1e921652e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291e8664b68_1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291e8664b68_1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291e8664b68_1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291e8664b68_1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291e8664b68_1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291e8664b68_1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91e8664b68_1_1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291e8664b68_1_1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291e8664b68_1_1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291e8664b68_1_1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91e8664b68_1_9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91e8664b68_1_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91e8664b68_1_9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91e8664b68_1_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91e8664b68_1_9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91e8664b68_1_9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91e8664b68_1_9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91e8664b68_1_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91e8664b68_1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91e8664b68_1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e98a0145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e98a0145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e98a0145e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e98a0145e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91e8664b68_1_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91e8664b68_1_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91e8664b68_1_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91e8664b68_1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91e8664b68_1_1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91e8664b68_1_1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91e8664b68_1_9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91e8664b68_1_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91e8664b68_1_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91e8664b68_1_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91e8664b68_1_9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91e8664b68_1_9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91e8664b68_1_10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91e8664b68_1_1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91e8664b68_1_1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91e8664b68_1_1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91e8664b68_1_1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91e8664b68_1_1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91e8664b68_1_9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91e8664b68_1_9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91e8664b68_1_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91e8664b68_1_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91e8664b68_1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91e8664b68_1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9204c1917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9204c1917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91e8664b68_1_8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91e8664b68_1_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91e8664b68_1_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91e8664b68_1_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91e8664b68_1_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91e8664b68_1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91e8664b68_1_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91e8664b68_1_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8b8d0493ba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8b8d0493ba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8b8d0493ba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8b8d0493ba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e91ea7f1a3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e91ea7f1a3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e91ea7f1a3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e91ea7f1a3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Você quer alterar só o elemento que está em vermelho, mas toda a árvore de componentes é re-escrita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e9232d4ec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e9232d4ec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>
                <a:solidFill>
                  <a:srgbClr val="595959"/>
                </a:solidFill>
              </a:rPr>
              <a:t>Isso é porque várias mudanças estão sendo feitas na DOM, antes dela terminar de re-escrever a árvore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91e8664b68_1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91e8664b68_1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8b8d0493ba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8b8d0493ba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e9232d4ec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e9232d4ec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RFCs são </a:t>
            </a:r>
            <a:r>
              <a:rPr lang="pt-BR"/>
              <a:t>publicações que documentam os padrões, serviços e protocolos oficiais da Internet. Mantidos pelo IETF, a Força-tarefa de engenharia da Internet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e9232d4ecd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e9232d4ecd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e91ea7f1a3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e91ea7f1a3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e9232d4ecd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e9232d4ecd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e9232d4ecd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e9232d4ecd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900171a28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900171a28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900171a28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900171a28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e9232d4ecd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e9232d4ecd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91e8664b68_1_8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91e8664b68_1_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91e8664b68_1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91e8664b68_1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91e8664b68_1_9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91e8664b68_1_9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900171a28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900171a28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e9232d4ecd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e9232d4ecd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900171a28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900171a28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e91ea7f1a3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e91ea7f1a3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900171a28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900171a28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e91ea7f1a3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e91ea7f1a3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e9232d4ecd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e9232d4ecd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Quebramos nosso código facilmente, principalmente se ele estiver separado em múltiplos arquivos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e9232d4ecd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e9232d4ec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Dessa forma cada peça é responsável por saber como mudar 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900171a283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900171a28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91e8664b68_1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91e8664b68_1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900171a283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900171a283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e91ea7f1a3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e91ea7f1a3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e9232d4ecd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e9232d4ecd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Numa página podemos ir separando ela em componentes, cada qual com sua responsabilidade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e9232d4ecd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e9232d4ecd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Vamos dividindo cada vez mais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e9232d4ecd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e9232d4ecd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Outro exemplo, vamos ver quantos componentes temos na home page do Google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e9232d4ecd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e9232d4ecd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Mas podemos dividir ainda mais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e9232d4ecd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e9232d4ecd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 as vezes até a coisa mais simples como o logo, pode ser um componente disfarçado, que muda de acordo com a data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e9232d4ecd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e9232d4ecd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 ainda é interativo, pois suas variações podem ter as mais diversas opções de botões interativos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e9232d4ecd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e9232d4ecd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Podendo até ter um jogo inteiro no lugar </a:t>
            </a:r>
            <a:r>
              <a:rPr lang="pt-BR"/>
              <a:t>onde</a:t>
            </a:r>
            <a:r>
              <a:rPr lang="pt-BR"/>
              <a:t> antes era apenas um logo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e9232d4ecd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e9232d4ecd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Podendo até ter um jogo inteiro dentro do espaço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8b8d0493ba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8b8d0493ba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e91ea7f1a3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e91ea7f1a3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900171a283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900171a283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e9232d4ecd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e9232d4ecd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e9232d4ecd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e9232d4ecd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 exemplo, um componente de CEP que altera os dados que os outros componentes estão olhando, com a mudança nos dados, cada componente se atualiza</a:t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e91ea7f1a3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e91ea7f1a3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Separando em componentes, podemos fazer um design system, e os designers podem visualizar e reutilizar os componentes em outras partes do sistema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900171a283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900171a283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Nem todo mundo gosta de CSS. Isolando times podemos segmentar pessoas que gostam mais de um tipo de coisa do que outros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e9232d4ecd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e9232d4ecd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91e8664b68_1_10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91e8664b68_1_10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Podendo até ter um jogo inteiro dentro do espaço 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91e8664b68_1_10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91e8664b68_1_1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Podendo até ter um jogo inteiro dentro do espaço 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9204c191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29204c191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8b8d0493ba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8b8d0493ba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91e8664b68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291e8664b68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91e8664b6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91e8664b6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91e8664b6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291e8664b6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91e8664b68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291e8664b68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91e8664b68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91e8664b68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91e8664b68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291e8664b68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91e8664b68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291e8664b68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91e8664b68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291e8664b68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91e8664b6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291e8664b6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e91ea7f1a3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e91ea7f1a3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91e8664b68_1_10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91e8664b68_1_10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e91ea7f1a3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e91ea7f1a3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9204c1917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29204c1917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e91ea7f1a3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e91ea7f1a3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91e8664b68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291e8664b68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91e8664b68_1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291e8664b68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91e8664b68_1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291e8664b68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291e8664b68_1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291e8664b68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91e8664b68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291e8664b68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91e8664b68_1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291e8664b68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91e8664b68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291e8664b68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800"/>
              <a:buNone/>
              <a:defRPr sz="8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 b="0" sz="1700"/>
            </a:lvl1pPr>
            <a:lvl2pPr indent="-336550" lvl="1" marL="9144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548475" y="1085394"/>
            <a:ext cx="800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Nunito Medium"/>
              <a:buChar char="●"/>
              <a:defRPr b="0" sz="1700">
                <a:latin typeface="Nunito Medium"/>
                <a:ea typeface="Nunito Medium"/>
                <a:cs typeface="Nunito Medium"/>
                <a:sym typeface="Nunito Medium"/>
              </a:defRPr>
            </a:lvl1pPr>
            <a:lvl2pPr indent="-33655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Nunito Medium"/>
              <a:buChar char="○"/>
              <a:defRPr sz="1700">
                <a:latin typeface="Nunito Medium"/>
                <a:ea typeface="Nunito Medium"/>
                <a:cs typeface="Nunito Medium"/>
                <a:sym typeface="Nunito Medium"/>
              </a:defRPr>
            </a:lvl2pPr>
            <a:lvl3pPr indent="-33655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Nunito Medium"/>
              <a:buChar char="■"/>
              <a:defRPr sz="1700">
                <a:latin typeface="Nunito Medium"/>
                <a:ea typeface="Nunito Medium"/>
                <a:cs typeface="Nunito Medium"/>
                <a:sym typeface="Nunito Medium"/>
              </a:defRPr>
            </a:lvl3pPr>
            <a:lvl4pPr indent="-336550" lvl="3" marL="1828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Nunito Medium"/>
              <a:buChar char="●"/>
              <a:defRPr sz="1700">
                <a:latin typeface="Nunito Medium"/>
                <a:ea typeface="Nunito Medium"/>
                <a:cs typeface="Nunito Medium"/>
                <a:sym typeface="Nunito Medium"/>
              </a:defRPr>
            </a:lvl4pPr>
            <a:lvl5pPr indent="-336550" lvl="4" marL="2286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Nunito Medium"/>
              <a:buChar char="○"/>
              <a:defRPr sz="1700">
                <a:latin typeface="Nunito Medium"/>
                <a:ea typeface="Nunito Medium"/>
                <a:cs typeface="Nunito Medium"/>
                <a:sym typeface="Nunito Medium"/>
              </a:defRPr>
            </a:lvl5pPr>
            <a:lvl6pPr indent="-336550" lvl="5" marL="2743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Nunito Medium"/>
              <a:buChar char="■"/>
              <a:defRPr sz="1700">
                <a:latin typeface="Nunito Medium"/>
                <a:ea typeface="Nunito Medium"/>
                <a:cs typeface="Nunito Medium"/>
                <a:sym typeface="Nunito Medium"/>
              </a:defRPr>
            </a:lvl6pPr>
            <a:lvl7pPr indent="-336550" lvl="6" marL="3200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Nunito Medium"/>
              <a:buChar char="●"/>
              <a:defRPr sz="1700">
                <a:latin typeface="Nunito Medium"/>
                <a:ea typeface="Nunito Medium"/>
                <a:cs typeface="Nunito Medium"/>
                <a:sym typeface="Nunito Medium"/>
              </a:defRPr>
            </a:lvl7pPr>
            <a:lvl8pPr indent="-336550" lvl="7" marL="3657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Nunito Medium"/>
              <a:buChar char="○"/>
              <a:defRPr sz="1700">
                <a:latin typeface="Nunito Medium"/>
                <a:ea typeface="Nunito Medium"/>
                <a:cs typeface="Nunito Medium"/>
                <a:sym typeface="Nunito Medium"/>
              </a:defRPr>
            </a:lvl8pPr>
            <a:lvl9pPr indent="-336550" lvl="8" marL="411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Nunito Medium"/>
              <a:buChar char="■"/>
              <a:defRPr sz="1700">
                <a:latin typeface="Nunito Medium"/>
                <a:ea typeface="Nunito Medium"/>
                <a:cs typeface="Nunito Medium"/>
                <a:sym typeface="Nunito Medium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4344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Black"/>
              <a:buNone/>
              <a:defRPr sz="2800">
                <a:solidFill>
                  <a:schemeClr val="dk1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●"/>
              <a:defRPr b="1" sz="2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302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○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302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■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302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302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○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302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■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302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302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○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302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■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89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94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97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93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90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9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06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05.png"/><Relationship Id="rId4" Type="http://schemas.openxmlformats.org/officeDocument/2006/relationships/image" Target="../media/image99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13.png"/><Relationship Id="rId4" Type="http://schemas.openxmlformats.org/officeDocument/2006/relationships/image" Target="../media/image104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18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08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01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33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06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00.png"/><Relationship Id="rId4" Type="http://schemas.openxmlformats.org/officeDocument/2006/relationships/image" Target="../media/image102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0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03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15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17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10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14.png"/><Relationship Id="rId4" Type="http://schemas.openxmlformats.org/officeDocument/2006/relationships/image" Target="../media/image112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11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16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4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5" Type="http://schemas.openxmlformats.org/officeDocument/2006/relationships/image" Target="../media/image9.png"/><Relationship Id="rId6" Type="http://schemas.openxmlformats.org/officeDocument/2006/relationships/image" Target="../media/image12.png"/><Relationship Id="rId7" Type="http://schemas.openxmlformats.org/officeDocument/2006/relationships/image" Target="../media/image6.png"/><Relationship Id="rId8" Type="http://schemas.openxmlformats.org/officeDocument/2006/relationships/image" Target="../media/image2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8.png"/><Relationship Id="rId4" Type="http://schemas.openxmlformats.org/officeDocument/2006/relationships/image" Target="../media/image6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6.png"/><Relationship Id="rId4" Type="http://schemas.openxmlformats.org/officeDocument/2006/relationships/image" Target="../media/image58.png"/><Relationship Id="rId5" Type="http://schemas.openxmlformats.org/officeDocument/2006/relationships/image" Target="../media/image6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1.png"/><Relationship Id="rId4" Type="http://schemas.openxmlformats.org/officeDocument/2006/relationships/image" Target="../media/image8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44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8.png"/><Relationship Id="rId4" Type="http://schemas.openxmlformats.org/officeDocument/2006/relationships/image" Target="../media/image74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8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6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0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7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9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96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44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4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2.png"/><Relationship Id="rId4" Type="http://schemas.openxmlformats.org/officeDocument/2006/relationships/image" Target="../media/image86.png"/><Relationship Id="rId5" Type="http://schemas.openxmlformats.org/officeDocument/2006/relationships/image" Target="../media/image75.png"/><Relationship Id="rId6" Type="http://schemas.openxmlformats.org/officeDocument/2006/relationships/image" Target="../media/image87.png"/><Relationship Id="rId7" Type="http://schemas.openxmlformats.org/officeDocument/2006/relationships/image" Target="../media/image92.jp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33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91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83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84.png"/><Relationship Id="rId4" Type="http://schemas.openxmlformats.org/officeDocument/2006/relationships/image" Target="../media/image107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9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318547" y="1771351"/>
            <a:ext cx="4506900" cy="136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7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rPr>
              <a:t>React.js</a:t>
            </a:r>
            <a:endParaRPr sz="7700">
              <a:solidFill>
                <a:schemeClr val="lt1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652125" y="2799449"/>
            <a:ext cx="28935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99C4BB"/>
                </a:solidFill>
              </a:rPr>
              <a:t>AULA 01 - PRINCÍPIOS BÁSICOS</a:t>
            </a:r>
            <a:endParaRPr sz="1300">
              <a:solidFill>
                <a:srgbClr val="99C4BB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166837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600">
                <a:solidFill>
                  <a:srgbClr val="3FEFC7"/>
                </a:solidFill>
              </a:rPr>
              <a:t>Pequena revisão</a:t>
            </a:r>
            <a:endParaRPr sz="7600">
              <a:solidFill>
                <a:srgbClr val="3FEFC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600">
                <a:solidFill>
                  <a:srgbClr val="3FEFC7"/>
                </a:solidFill>
              </a:rPr>
              <a:t>de HTML</a:t>
            </a:r>
            <a:endParaRPr sz="7600">
              <a:solidFill>
                <a:srgbClr val="3FEFC7"/>
              </a:solidFill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12"/>
          <p:cNvSpPr txBox="1"/>
          <p:nvPr>
            <p:ph type="title"/>
          </p:nvPr>
        </p:nvSpPr>
        <p:spPr>
          <a:xfrm>
            <a:off x="311700" y="2147813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6240"/>
              <a:t>Mas por que não posso alterar essa variável direto?</a:t>
            </a:r>
            <a:endParaRPr sz="624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13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Imutabilidade</a:t>
            </a:r>
            <a:endParaRPr/>
          </a:p>
        </p:txBody>
      </p:sp>
      <p:sp>
        <p:nvSpPr>
          <p:cNvPr id="755" name="Google Shape;755;p113"/>
          <p:cNvSpPr txBox="1"/>
          <p:nvPr>
            <p:ph idx="1" type="body"/>
          </p:nvPr>
        </p:nvSpPr>
        <p:spPr>
          <a:xfrm>
            <a:off x="505050" y="1030200"/>
            <a:ext cx="813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Porque aquela variável é imutável</a:t>
            </a:r>
            <a:endParaRPr/>
          </a:p>
        </p:txBody>
      </p:sp>
      <p:sp>
        <p:nvSpPr>
          <p:cNvPr id="756" name="Google Shape;756;p113"/>
          <p:cNvSpPr txBox="1"/>
          <p:nvPr/>
        </p:nvSpPr>
        <p:spPr>
          <a:xfrm>
            <a:off x="548475" y="1682450"/>
            <a:ext cx="7692000" cy="2839800"/>
          </a:xfrm>
          <a:prstGeom prst="rect">
            <a:avLst/>
          </a:prstGeom>
          <a:noFill/>
          <a:ln cap="flat" cmpd="sng" w="19050">
            <a:solidFill>
              <a:srgbClr val="5AA892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Nunito"/>
              <a:buChar char="●"/>
            </a:pPr>
            <a:r>
              <a:rPr b="1" lang="pt-BR" sz="1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Mas o que é Imutabilidade?</a:t>
            </a:r>
            <a:endParaRPr b="1" sz="17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2"/>
                </a:solidFill>
                <a:latin typeface="Nunito Medium"/>
                <a:ea typeface="Nunito Medium"/>
                <a:cs typeface="Nunito Medium"/>
                <a:sym typeface="Nunito Medium"/>
              </a:rPr>
              <a:t>A imutabilidade é um conceito fundamental na programação funcional, que se refere à característica de que um objeto ou valor </a:t>
            </a:r>
            <a:r>
              <a:rPr b="1" lang="pt-BR" sz="1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não poder ser alterado após a sua criação.</a:t>
            </a:r>
            <a:r>
              <a:rPr lang="pt-BR" sz="1700">
                <a:solidFill>
                  <a:schemeClr val="dk2"/>
                </a:solidFill>
                <a:latin typeface="Nunito Medium"/>
                <a:ea typeface="Nunito Medium"/>
                <a:cs typeface="Nunito Medium"/>
                <a:sym typeface="Nunito Medium"/>
              </a:rPr>
              <a:t> Em outras palavras, uma vez definido, permanece inalterado.</a:t>
            </a:r>
            <a:endParaRPr sz="600">
              <a:solidFill>
                <a:schemeClr val="dk2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600">
              <a:solidFill>
                <a:schemeClr val="dk2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14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Quais os benefícios da imutabilidade?</a:t>
            </a:r>
            <a:endParaRPr/>
          </a:p>
        </p:txBody>
      </p:sp>
      <p:sp>
        <p:nvSpPr>
          <p:cNvPr id="762" name="Google Shape;762;p114"/>
          <p:cNvSpPr txBox="1"/>
          <p:nvPr>
            <p:ph idx="1" type="body"/>
          </p:nvPr>
        </p:nvSpPr>
        <p:spPr>
          <a:xfrm>
            <a:off x="548475" y="1085394"/>
            <a:ext cx="800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pt-BR">
                <a:latin typeface="Nunito"/>
                <a:ea typeface="Nunito"/>
                <a:cs typeface="Nunito"/>
                <a:sym typeface="Nunito"/>
              </a:rPr>
              <a:t>Previsibilidade</a:t>
            </a:r>
            <a:r>
              <a:rPr lang="pt-BR"/>
              <a:t>: Objetos imutáveis são mais previsíveis, pois 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evitamos que os valores sejam mudados </a:t>
            </a:r>
            <a:r>
              <a:rPr lang="pt-BR"/>
              <a:t>acidentalmente,tornando o código mais fácil de entender e depurar.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pt-BR">
                <a:latin typeface="Nunito"/>
                <a:ea typeface="Nunito"/>
                <a:cs typeface="Nunito"/>
                <a:sym typeface="Nunito"/>
              </a:rPr>
              <a:t>Segurança</a:t>
            </a:r>
            <a:r>
              <a:rPr lang="pt-BR"/>
              <a:t>: Em ambientes concorrentes, objetos imutáveis reduzem problemas de concorrência e erros inesperados.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pt-BR">
                <a:latin typeface="Nunito"/>
                <a:ea typeface="Nunito"/>
                <a:cs typeface="Nunito"/>
                <a:sym typeface="Nunito"/>
              </a:rPr>
              <a:t>Comparação Simples</a:t>
            </a:r>
            <a:r>
              <a:rPr lang="pt-BR"/>
              <a:t>: A comparação entre objetos imutáveis é direta e eficiente.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pt-BR">
                <a:latin typeface="Nunito"/>
                <a:ea typeface="Nunito"/>
                <a:cs typeface="Nunito"/>
                <a:sym typeface="Nunito"/>
              </a:rPr>
              <a:t>Efeitos Colaterais Reduzidos</a:t>
            </a:r>
            <a:r>
              <a:rPr lang="pt-BR"/>
              <a:t>: Imutabilidade ajuda a evitar efeitos colaterais não intencionais.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15"/>
          <p:cNvSpPr txBox="1"/>
          <p:nvPr>
            <p:ph type="title"/>
          </p:nvPr>
        </p:nvSpPr>
        <p:spPr>
          <a:xfrm>
            <a:off x="333900" y="377950"/>
            <a:ext cx="847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Mas os estados não são feitos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</a:t>
            </a:r>
            <a:r>
              <a:rPr lang="pt-BR"/>
              <a:t> serem mudados?</a:t>
            </a:r>
            <a:endParaRPr/>
          </a:p>
        </p:txBody>
      </p:sp>
      <p:sp>
        <p:nvSpPr>
          <p:cNvPr id="768" name="Google Shape;768;p115"/>
          <p:cNvSpPr txBox="1"/>
          <p:nvPr>
            <p:ph idx="1" type="body"/>
          </p:nvPr>
        </p:nvSpPr>
        <p:spPr>
          <a:xfrm>
            <a:off x="568050" y="1528296"/>
            <a:ext cx="8007900" cy="14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Sim, mas o React adotou conceitos da programação funcional, e um deles</a:t>
            </a:r>
            <a:br>
              <a:rPr lang="pt-BR"/>
            </a:br>
            <a:r>
              <a:rPr lang="pt-BR"/>
              <a:t>é justamente a imutabilidade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É por isso que ele 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fornece 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para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 você uma função</a:t>
            </a:r>
            <a:r>
              <a:rPr lang="pt-BR"/>
              <a:t> </a:t>
            </a:r>
            <a:r>
              <a:rPr lang="pt-BR"/>
              <a:t>para</a:t>
            </a:r>
            <a:r>
              <a:rPr lang="pt-BR"/>
              <a:t> você poder alterar o</a:t>
            </a:r>
            <a:br>
              <a:rPr lang="pt-BR"/>
            </a:br>
            <a:r>
              <a:rPr lang="pt-BR"/>
              <a:t>valor que está salvo no estado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Forçando você a fazer dessa forma o React consegue detectar facilmente até quando uma variável muda, o que não é trivial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Assim ele consegue implantar a Reatividade de uma forma mais fácil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16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funciona por baixo dos panos?</a:t>
            </a:r>
            <a:endParaRPr/>
          </a:p>
        </p:txBody>
      </p:sp>
      <p:pic>
        <p:nvPicPr>
          <p:cNvPr id="774" name="Google Shape;774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1000" y="950644"/>
            <a:ext cx="4041999" cy="3888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17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funciona por baixo dos panos?</a:t>
            </a:r>
            <a:endParaRPr/>
          </a:p>
        </p:txBody>
      </p:sp>
      <p:pic>
        <p:nvPicPr>
          <p:cNvPr id="780" name="Google Shape;780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813" y="950644"/>
            <a:ext cx="8608369" cy="3888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18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funciona por baixo dos panos?</a:t>
            </a:r>
            <a:endParaRPr/>
          </a:p>
        </p:txBody>
      </p:sp>
      <p:pic>
        <p:nvPicPr>
          <p:cNvPr id="786" name="Google Shape;786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025" y="1089644"/>
            <a:ext cx="8337951" cy="3888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19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funciona por baixo dos panos?</a:t>
            </a:r>
            <a:endParaRPr/>
          </a:p>
        </p:txBody>
      </p:sp>
      <p:pic>
        <p:nvPicPr>
          <p:cNvPr id="792" name="Google Shape;792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263" y="1009294"/>
            <a:ext cx="7693471" cy="3888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0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funciona por baixo dos panos?</a:t>
            </a:r>
            <a:endParaRPr/>
          </a:p>
        </p:txBody>
      </p:sp>
      <p:pic>
        <p:nvPicPr>
          <p:cNvPr id="798" name="Google Shape;798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263" y="950644"/>
            <a:ext cx="7693471" cy="3888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21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</a:t>
            </a:r>
            <a:r>
              <a:rPr lang="pt-BR">
                <a:solidFill>
                  <a:srgbClr val="5AA892"/>
                </a:solidFill>
              </a:rPr>
              <a:t>endereço de memória antigo</a:t>
            </a:r>
            <a:r>
              <a:rPr lang="pt-BR"/>
              <a:t> e</a:t>
            </a:r>
            <a:br>
              <a:rPr lang="pt-BR"/>
            </a:br>
            <a:r>
              <a:rPr lang="pt-BR"/>
              <a:t>a </a:t>
            </a:r>
            <a:r>
              <a:rPr lang="pt-BR">
                <a:solidFill>
                  <a:srgbClr val="5AA892"/>
                </a:solidFill>
              </a:rPr>
              <a:t>variável temporária</a:t>
            </a:r>
            <a:r>
              <a:rPr lang="pt-BR"/>
              <a:t>, então ficam livres </a:t>
            </a:r>
            <a:r>
              <a:rPr lang="pt-BR"/>
              <a:t>pro Garbage Collector do Javascript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realocar para serem usados para outra coisa</a:t>
            </a:r>
            <a:endParaRPr/>
          </a:p>
        </p:txBody>
      </p:sp>
      <p:pic>
        <p:nvPicPr>
          <p:cNvPr id="804" name="Google Shape;804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000" y="1959299"/>
            <a:ext cx="7670001" cy="29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HTML?</a:t>
            </a:r>
            <a:endParaRPr/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2107650" y="2993425"/>
            <a:ext cx="49287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É uma linguagem de marcação, que permite montarmos uma página web, organizando aonde as coisas vão ficar</a:t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Google Shape;809;p122"/>
          <p:cNvPicPr preferRelativeResize="0"/>
          <p:nvPr/>
        </p:nvPicPr>
        <p:blipFill rotWithShape="1">
          <a:blip r:embed="rId3">
            <a:alphaModFix/>
          </a:blip>
          <a:srcRect b="9353" l="5030" r="5146" t="9100"/>
          <a:stretch/>
        </p:blipFill>
        <p:spPr>
          <a:xfrm>
            <a:off x="1138525" y="1111750"/>
            <a:ext cx="6857999" cy="3495974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122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Quantos estados eu posso ter?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23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Criando nosso projeto</a:t>
            </a:r>
            <a:endParaRPr/>
          </a:p>
        </p:txBody>
      </p:sp>
      <p:pic>
        <p:nvPicPr>
          <p:cNvPr id="816" name="Google Shape;816;p123"/>
          <p:cNvPicPr preferRelativeResize="0"/>
          <p:nvPr/>
        </p:nvPicPr>
        <p:blipFill rotWithShape="1">
          <a:blip r:embed="rId3">
            <a:alphaModFix/>
          </a:blip>
          <a:srcRect b="23969" l="10586" r="10641" t="23912"/>
          <a:stretch/>
        </p:blipFill>
        <p:spPr>
          <a:xfrm>
            <a:off x="2244413" y="1917112"/>
            <a:ext cx="4655175" cy="1309275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123"/>
          <p:cNvSpPr txBox="1"/>
          <p:nvPr>
            <p:ph idx="1" type="body"/>
          </p:nvPr>
        </p:nvSpPr>
        <p:spPr>
          <a:xfrm>
            <a:off x="548475" y="1085395"/>
            <a:ext cx="8007900" cy="8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Bom, vamos aproveitar </a:t>
            </a:r>
            <a:r>
              <a:rPr lang="pt-BR"/>
              <a:t>para</a:t>
            </a:r>
            <a:r>
              <a:rPr lang="pt-BR"/>
              <a:t> criar nosso projeto React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Execute no terminal o seguinte comando:</a:t>
            </a:r>
            <a:endParaRPr/>
          </a:p>
        </p:txBody>
      </p:sp>
      <p:pic>
        <p:nvPicPr>
          <p:cNvPr id="818" name="Google Shape;818;p123"/>
          <p:cNvPicPr preferRelativeResize="0"/>
          <p:nvPr/>
        </p:nvPicPr>
        <p:blipFill rotWithShape="1">
          <a:blip r:embed="rId4">
            <a:alphaModFix/>
          </a:blip>
          <a:srcRect b="25775" l="15741" r="16203" t="25052"/>
          <a:stretch/>
        </p:blipFill>
        <p:spPr>
          <a:xfrm>
            <a:off x="3337775" y="3733800"/>
            <a:ext cx="2468450" cy="1153750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123"/>
          <p:cNvSpPr txBox="1"/>
          <p:nvPr>
            <p:ph idx="1" type="body"/>
          </p:nvPr>
        </p:nvSpPr>
        <p:spPr>
          <a:xfrm>
            <a:off x="548475" y="3212500"/>
            <a:ext cx="8472000" cy="8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Depois digitem o seguinte comando </a:t>
            </a:r>
            <a:r>
              <a:rPr lang="pt-BR"/>
              <a:t>para</a:t>
            </a:r>
            <a:r>
              <a:rPr lang="pt-BR"/>
              <a:t> entrar na pasta do projeto no terminal:</a:t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24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Veremos esses arquivos:</a:t>
            </a:r>
            <a:endParaRPr/>
          </a:p>
        </p:txBody>
      </p:sp>
      <p:pic>
        <p:nvPicPr>
          <p:cNvPr id="825" name="Google Shape;825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925" y="1205994"/>
            <a:ext cx="805815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124"/>
          <p:cNvPicPr preferRelativeResize="0"/>
          <p:nvPr/>
        </p:nvPicPr>
        <p:blipFill rotWithShape="1">
          <a:blip r:embed="rId4">
            <a:alphaModFix/>
          </a:blip>
          <a:srcRect b="24563" l="16458" r="16337" t="23961"/>
          <a:stretch/>
        </p:blipFill>
        <p:spPr>
          <a:xfrm>
            <a:off x="3082887" y="2749100"/>
            <a:ext cx="2978226" cy="1475700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124"/>
          <p:cNvSpPr txBox="1"/>
          <p:nvPr>
            <p:ph idx="1" type="body"/>
          </p:nvPr>
        </p:nvSpPr>
        <p:spPr>
          <a:xfrm>
            <a:off x="336000" y="2139450"/>
            <a:ext cx="847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Agora digite o seguinte comando </a:t>
            </a:r>
            <a:r>
              <a:rPr lang="pt-BR"/>
              <a:t>para</a:t>
            </a:r>
            <a:r>
              <a:rPr lang="pt-BR"/>
              <a:t> subir o servidor:</a:t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25"/>
          <p:cNvSpPr txBox="1"/>
          <p:nvPr>
            <p:ph type="title"/>
          </p:nvPr>
        </p:nvSpPr>
        <p:spPr>
          <a:xfrm>
            <a:off x="568050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Sua aplicação está rodando</a:t>
            </a:r>
            <a:endParaRPr/>
          </a:p>
        </p:txBody>
      </p:sp>
      <p:pic>
        <p:nvPicPr>
          <p:cNvPr id="833" name="Google Shape;833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0699" y="1112224"/>
            <a:ext cx="3422601" cy="352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26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 abrirmos pelo vscode, veremos esses arquivos:</a:t>
            </a:r>
            <a:endParaRPr/>
          </a:p>
        </p:txBody>
      </p:sp>
      <p:pic>
        <p:nvPicPr>
          <p:cNvPr id="839" name="Google Shape;839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8038" y="1103050"/>
            <a:ext cx="2387925" cy="37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27"/>
          <p:cNvSpPr txBox="1"/>
          <p:nvPr>
            <p:ph type="title"/>
          </p:nvPr>
        </p:nvSpPr>
        <p:spPr>
          <a:xfrm>
            <a:off x="313350" y="377950"/>
            <a:ext cx="851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 arquivo App.js, removemos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não vamos usar</a:t>
            </a:r>
            <a:endParaRPr/>
          </a:p>
        </p:txBody>
      </p:sp>
      <p:pic>
        <p:nvPicPr>
          <p:cNvPr id="845" name="Google Shape;845;p127"/>
          <p:cNvPicPr preferRelativeResize="0"/>
          <p:nvPr/>
        </p:nvPicPr>
        <p:blipFill rotWithShape="1">
          <a:blip r:embed="rId3">
            <a:alphaModFix/>
          </a:blip>
          <a:srcRect b="9454" l="9560" r="9415" t="9802"/>
          <a:stretch/>
        </p:blipFill>
        <p:spPr>
          <a:xfrm>
            <a:off x="3056050" y="1515950"/>
            <a:ext cx="3031899" cy="313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28"/>
          <p:cNvSpPr txBox="1"/>
          <p:nvPr>
            <p:ph type="title"/>
          </p:nvPr>
        </p:nvSpPr>
        <p:spPr>
          <a:xfrm>
            <a:off x="311700" y="822125"/>
            <a:ext cx="8520600" cy="226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3FEFC7"/>
                </a:solidFill>
              </a:rPr>
              <a:t>Exercícios</a:t>
            </a:r>
            <a:endParaRPr>
              <a:solidFill>
                <a:srgbClr val="3FEFC7"/>
              </a:solidFill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5" name="Google Shape;855;p129"/>
          <p:cNvPicPr preferRelativeResize="0"/>
          <p:nvPr/>
        </p:nvPicPr>
        <p:blipFill rotWithShape="1">
          <a:blip r:embed="rId3">
            <a:alphaModFix/>
          </a:blip>
          <a:srcRect b="9353" l="5030" r="5146" t="9100"/>
          <a:stretch/>
        </p:blipFill>
        <p:spPr>
          <a:xfrm>
            <a:off x="1138525" y="1111750"/>
            <a:ext cx="6857999" cy="3495974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129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Quantos estados eu posso ter?</a:t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C4BB"/>
        </a:solidFill>
      </p:bgPr>
    </p:bg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Google Shape;861;p130"/>
          <p:cNvPicPr preferRelativeResize="0"/>
          <p:nvPr/>
        </p:nvPicPr>
        <p:blipFill rotWithShape="1">
          <a:blip r:embed="rId3">
            <a:alphaModFix/>
          </a:blip>
          <a:srcRect b="17170" l="4941" r="5049" t="14584"/>
          <a:stretch/>
        </p:blipFill>
        <p:spPr>
          <a:xfrm>
            <a:off x="589350" y="1344850"/>
            <a:ext cx="7956352" cy="192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130"/>
          <p:cNvSpPr txBox="1"/>
          <p:nvPr/>
        </p:nvSpPr>
        <p:spPr>
          <a:xfrm>
            <a:off x="1265550" y="621550"/>
            <a:ext cx="6748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2E3439"/>
                </a:solidFill>
                <a:latin typeface="Nunito"/>
                <a:ea typeface="Nunito"/>
                <a:cs typeface="Nunito"/>
                <a:sym typeface="Nunito"/>
              </a:rPr>
              <a:t>map</a:t>
            </a:r>
            <a:r>
              <a:rPr b="1" lang="pt-BR">
                <a:solidFill>
                  <a:srgbClr val="2E3439"/>
                </a:solidFill>
                <a:latin typeface="Nunito"/>
                <a:ea typeface="Nunito"/>
                <a:cs typeface="Nunito"/>
                <a:sym typeface="Nunito"/>
              </a:rPr>
              <a:t> é um recurso functional do Javascript que permite a </a:t>
            </a:r>
            <a:r>
              <a:rPr b="1" lang="pt-BR">
                <a:solidFill>
                  <a:srgbClr val="2E3439"/>
                </a:solidFill>
                <a:highlight>
                  <a:srgbClr val="3FEFC7"/>
                </a:highlight>
                <a:latin typeface="Nunito"/>
                <a:ea typeface="Nunito"/>
                <a:cs typeface="Nunito"/>
                <a:sym typeface="Nunito"/>
              </a:rPr>
              <a:t>iteração em </a:t>
            </a:r>
            <a:r>
              <a:rPr b="1" lang="pt-BR">
                <a:solidFill>
                  <a:srgbClr val="2E3439"/>
                </a:solidFill>
                <a:highlight>
                  <a:srgbClr val="3FEFC7"/>
                </a:highlight>
                <a:latin typeface="Nunito"/>
                <a:ea typeface="Nunito"/>
                <a:cs typeface="Nunito"/>
                <a:sym typeface="Nunito"/>
              </a:rPr>
              <a:t>valores</a:t>
            </a:r>
            <a:r>
              <a:rPr b="1" lang="pt-BR">
                <a:solidFill>
                  <a:srgbClr val="2E3439"/>
                </a:solidFill>
                <a:latin typeface="Nunito"/>
                <a:ea typeface="Nunito"/>
                <a:cs typeface="Nunito"/>
                <a:sym typeface="Nunito"/>
              </a:rPr>
              <a:t> de arrays, passando uma função </a:t>
            </a:r>
            <a:r>
              <a:rPr b="1" lang="pt-BR">
                <a:solidFill>
                  <a:srgbClr val="2E3439"/>
                </a:solidFill>
                <a:latin typeface="Nunito"/>
                <a:ea typeface="Nunito"/>
                <a:cs typeface="Nunito"/>
                <a:sym typeface="Nunito"/>
              </a:rPr>
              <a:t>para</a:t>
            </a:r>
            <a:r>
              <a:rPr b="1" lang="pt-BR">
                <a:solidFill>
                  <a:srgbClr val="2E3439"/>
                </a:solidFill>
                <a:latin typeface="Nunito"/>
                <a:ea typeface="Nunito"/>
                <a:cs typeface="Nunito"/>
                <a:sym typeface="Nunito"/>
              </a:rPr>
              <a:t> essa iteração e </a:t>
            </a:r>
            <a:r>
              <a:rPr b="1" lang="pt-BR">
                <a:solidFill>
                  <a:srgbClr val="2E3439"/>
                </a:solidFill>
                <a:highlight>
                  <a:srgbClr val="3FEFC7"/>
                </a:highlight>
                <a:latin typeface="Nunito"/>
                <a:ea typeface="Nunito"/>
                <a:cs typeface="Nunito"/>
                <a:sym typeface="Nunito"/>
              </a:rPr>
              <a:t>retornando um novo array</a:t>
            </a:r>
            <a:r>
              <a:rPr b="1" lang="pt-BR">
                <a:solidFill>
                  <a:srgbClr val="2E3439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endParaRPr b="1">
              <a:solidFill>
                <a:srgbClr val="2E343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63" name="Google Shape;863;p130"/>
          <p:cNvSpPr txBox="1"/>
          <p:nvPr/>
        </p:nvSpPr>
        <p:spPr>
          <a:xfrm>
            <a:off x="5553575" y="1702600"/>
            <a:ext cx="2522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Executa a função</a:t>
            </a:r>
            <a:r>
              <a:rPr b="1" lang="pt-BR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pt-BR">
                <a:solidFill>
                  <a:srgbClr val="3FEFC7"/>
                </a:solidFill>
                <a:latin typeface="Nunito"/>
                <a:ea typeface="Nunito"/>
                <a:cs typeface="Nunito"/>
                <a:sym typeface="Nunito"/>
              </a:rPr>
              <a:t>para</a:t>
            </a:r>
            <a:r>
              <a:rPr b="1" lang="pt-BR">
                <a:solidFill>
                  <a:srgbClr val="3FEFC7"/>
                </a:solidFill>
                <a:latin typeface="Nunito"/>
                <a:ea typeface="Nunito"/>
                <a:cs typeface="Nunito"/>
                <a:sym typeface="Nunito"/>
              </a:rPr>
              <a:t> cada</a:t>
            </a:r>
            <a:endParaRPr b="1">
              <a:solidFill>
                <a:srgbClr val="3FEFC7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3FEFC7"/>
                </a:solidFill>
                <a:latin typeface="Nunito"/>
                <a:ea typeface="Nunito"/>
                <a:cs typeface="Nunito"/>
                <a:sym typeface="Nunito"/>
              </a:rPr>
              <a:t>item do array</a:t>
            </a:r>
            <a:r>
              <a:rPr b="1" lang="pt-BR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pt-BR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 retorna um novo array com os resultados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64" name="Google Shape;864;p130"/>
          <p:cNvSpPr/>
          <p:nvPr/>
        </p:nvSpPr>
        <p:spPr>
          <a:xfrm>
            <a:off x="3333925" y="2264200"/>
            <a:ext cx="2397925" cy="641825"/>
          </a:xfrm>
          <a:custGeom>
            <a:rect b="b" l="l" r="r" t="t"/>
            <a:pathLst>
              <a:path extrusionOk="0" h="25673" w="95917">
                <a:moveTo>
                  <a:pt x="95917" y="0"/>
                </a:moveTo>
                <a:cubicBezTo>
                  <a:pt x="83615" y="2318"/>
                  <a:pt x="38093" y="9628"/>
                  <a:pt x="22107" y="13907"/>
                </a:cubicBezTo>
                <a:cubicBezTo>
                  <a:pt x="6121" y="18186"/>
                  <a:pt x="3685" y="23712"/>
                  <a:pt x="0" y="25673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sp>
      <p:pic>
        <p:nvPicPr>
          <p:cNvPr id="865" name="Google Shape;865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8813" y="3610559"/>
            <a:ext cx="4248150" cy="8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31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Mostrando listas no React:</a:t>
            </a:r>
            <a:endParaRPr/>
          </a:p>
        </p:txBody>
      </p:sp>
      <p:pic>
        <p:nvPicPr>
          <p:cNvPr id="871" name="Google Shape;871;p131"/>
          <p:cNvPicPr preferRelativeResize="0"/>
          <p:nvPr/>
        </p:nvPicPr>
        <p:blipFill rotWithShape="1">
          <a:blip r:embed="rId3">
            <a:alphaModFix/>
          </a:blip>
          <a:srcRect b="22237" l="6004" r="5951" t="20772"/>
          <a:stretch/>
        </p:blipFill>
        <p:spPr>
          <a:xfrm>
            <a:off x="680887" y="2089549"/>
            <a:ext cx="7782223" cy="1419825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31"/>
          <p:cNvSpPr txBox="1"/>
          <p:nvPr>
            <p:ph idx="1" type="body"/>
          </p:nvPr>
        </p:nvSpPr>
        <p:spPr>
          <a:xfrm>
            <a:off x="548475" y="1085396"/>
            <a:ext cx="8007900" cy="10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As listas no React podem ser renderizadas usando um map e </a:t>
            </a:r>
            <a:br>
              <a:rPr lang="pt-BR"/>
            </a:br>
            <a:r>
              <a:rPr lang="pt-BR">
                <a:solidFill>
                  <a:srgbClr val="5AA892"/>
                </a:solidFill>
              </a:rPr>
              <a:t>retornando uma tag HTML</a:t>
            </a:r>
            <a:r>
              <a:rPr lang="pt-BR"/>
              <a:t> na função de iteração do map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TAGS</a:t>
            </a:r>
            <a:endParaRPr/>
          </a:p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548475" y="1085394"/>
            <a:ext cx="800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São a ferramenta que usamos </a:t>
            </a:r>
            <a:r>
              <a:rPr lang="pt-BR"/>
              <a:t>para</a:t>
            </a:r>
            <a:r>
              <a:rPr lang="pt-BR"/>
              <a:t> marcar nosso código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As TAGS tem funcionalidades e semântica diferente umas das outras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As TAGS começam com o nome da tag, e todos seus atributos, dentro de um conjunto de abre e fecha (caracteres 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maior que</a:t>
            </a:r>
            <a:r>
              <a:rPr lang="pt-BR"/>
              <a:t> e 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menor que</a:t>
            </a:r>
            <a:r>
              <a:rPr lang="pt-BR"/>
              <a:t>) e são finalizadas com a mesma estrutura, mas com </a:t>
            </a:r>
            <a:r>
              <a:rPr b="1" lang="pt-BR">
                <a:solidFill>
                  <a:srgbClr val="5AA892"/>
                </a:solidFill>
                <a:latin typeface="Nunito"/>
                <a:ea typeface="Nunito"/>
                <a:cs typeface="Nunito"/>
                <a:sym typeface="Nunito"/>
              </a:rPr>
              <a:t>&lt;/</a:t>
            </a:r>
            <a:r>
              <a:rPr lang="pt-BR"/>
              <a:t> no começo do nome (e sem os atributos)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4"/>
          <p:cNvSpPr txBox="1"/>
          <p:nvPr/>
        </p:nvSpPr>
        <p:spPr>
          <a:xfrm>
            <a:off x="1799250" y="3674700"/>
            <a:ext cx="55455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5AA892"/>
                </a:solidFill>
                <a:latin typeface="Nunito"/>
                <a:ea typeface="Nunito"/>
                <a:cs typeface="Nunito"/>
                <a:sym typeface="Nunito"/>
              </a:rPr>
              <a:t>&lt;</a:t>
            </a:r>
            <a:r>
              <a:rPr b="1" lang="pt-BR" sz="1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nome-da-tag </a:t>
            </a:r>
            <a:r>
              <a:rPr b="1" lang="pt-BR" sz="1700">
                <a:solidFill>
                  <a:srgbClr val="5AA892"/>
                </a:solidFill>
                <a:latin typeface="Nunito"/>
                <a:ea typeface="Nunito"/>
                <a:cs typeface="Nunito"/>
                <a:sym typeface="Nunito"/>
              </a:rPr>
              <a:t>atributo="valor-do-atributo"&gt;</a:t>
            </a:r>
            <a:endParaRPr b="1" sz="1700">
              <a:solidFill>
                <a:srgbClr val="5AA89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5AA892"/>
                </a:solidFill>
                <a:latin typeface="Nunito"/>
                <a:ea typeface="Nunito"/>
                <a:cs typeface="Nunito"/>
                <a:sym typeface="Nunito"/>
              </a:rPr>
              <a:t>    </a:t>
            </a:r>
            <a:r>
              <a:rPr b="1" lang="pt-BR" sz="1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conteúdo da tag</a:t>
            </a:r>
            <a:endParaRPr b="1" sz="17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5AA892"/>
                </a:solidFill>
                <a:latin typeface="Nunito"/>
                <a:ea typeface="Nunito"/>
                <a:cs typeface="Nunito"/>
                <a:sym typeface="Nunito"/>
              </a:rPr>
              <a:t>&lt;/</a:t>
            </a:r>
            <a:r>
              <a:rPr b="1" lang="pt-BR" sz="17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nome-da-tag</a:t>
            </a:r>
            <a:r>
              <a:rPr b="1" lang="pt-BR" sz="1700">
                <a:solidFill>
                  <a:srgbClr val="5AA892"/>
                </a:solidFill>
                <a:latin typeface="Nunito"/>
                <a:ea typeface="Nunito"/>
                <a:cs typeface="Nunito"/>
                <a:sym typeface="Nunito"/>
              </a:rPr>
              <a:t>&gt;</a:t>
            </a:r>
            <a:endParaRPr b="1" sz="1700">
              <a:solidFill>
                <a:srgbClr val="5AA89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32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problema das keys</a:t>
            </a:r>
            <a:endParaRPr/>
          </a:p>
        </p:txBody>
      </p:sp>
      <p:sp>
        <p:nvSpPr>
          <p:cNvPr id="878" name="Google Shape;878;p132"/>
          <p:cNvSpPr txBox="1"/>
          <p:nvPr>
            <p:ph idx="1" type="body"/>
          </p:nvPr>
        </p:nvSpPr>
        <p:spPr>
          <a:xfrm>
            <a:off x="548475" y="1085395"/>
            <a:ext cx="8007900" cy="6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Quando renderizamos uma lista, se não informarmos um atributo </a:t>
            </a:r>
            <a:r>
              <a:rPr b="1" lang="pt-BR">
                <a:solidFill>
                  <a:srgbClr val="5AA892"/>
                </a:solidFill>
                <a:latin typeface="Nunito"/>
                <a:ea typeface="Nunito"/>
                <a:cs typeface="Nunito"/>
                <a:sym typeface="Nunito"/>
              </a:rPr>
              <a:t>key</a:t>
            </a:r>
            <a:r>
              <a:rPr lang="pt-BR"/>
              <a:t> único,</a:t>
            </a:r>
            <a:br>
              <a:rPr lang="pt-BR"/>
            </a:br>
            <a:r>
              <a:rPr lang="pt-BR"/>
              <a:t>para 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CADA ITEM DA LISTA</a:t>
            </a:r>
            <a:r>
              <a:rPr lang="pt-BR"/>
              <a:t>, o React vai nos dar esse erro:</a:t>
            </a:r>
            <a:endParaRPr/>
          </a:p>
        </p:txBody>
      </p:sp>
      <p:pic>
        <p:nvPicPr>
          <p:cNvPr id="879" name="Google Shape;879;p132"/>
          <p:cNvPicPr preferRelativeResize="0"/>
          <p:nvPr/>
        </p:nvPicPr>
        <p:blipFill rotWithShape="1">
          <a:blip r:embed="rId3">
            <a:alphaModFix/>
          </a:blip>
          <a:srcRect b="0" l="0" r="0" t="5186"/>
          <a:stretch/>
        </p:blipFill>
        <p:spPr>
          <a:xfrm>
            <a:off x="2299400" y="2129425"/>
            <a:ext cx="4545200" cy="270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33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resolvemos esse problema?</a:t>
            </a:r>
            <a:endParaRPr/>
          </a:p>
        </p:txBody>
      </p:sp>
      <p:pic>
        <p:nvPicPr>
          <p:cNvPr id="885" name="Google Shape;885;p133"/>
          <p:cNvPicPr preferRelativeResize="0"/>
          <p:nvPr/>
        </p:nvPicPr>
        <p:blipFill rotWithShape="1">
          <a:blip r:embed="rId3">
            <a:alphaModFix/>
          </a:blip>
          <a:srcRect b="19850" l="5708" r="5646" t="19759"/>
          <a:stretch/>
        </p:blipFill>
        <p:spPr>
          <a:xfrm>
            <a:off x="654100" y="2164850"/>
            <a:ext cx="7835799" cy="1553774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133"/>
          <p:cNvSpPr txBox="1"/>
          <p:nvPr>
            <p:ph idx="1" type="body"/>
          </p:nvPr>
        </p:nvSpPr>
        <p:spPr>
          <a:xfrm>
            <a:off x="548475" y="1085395"/>
            <a:ext cx="80079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Passando uma key única </a:t>
            </a:r>
            <a:r>
              <a:rPr lang="pt-BR"/>
              <a:t>para</a:t>
            </a:r>
            <a:r>
              <a:rPr lang="pt-BR"/>
              <a:t> cada item da iteração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Podemos fazer isso usando o React.Children.toArray, mais o index da lista:</a:t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891;p134"/>
          <p:cNvPicPr preferRelativeResize="0"/>
          <p:nvPr/>
        </p:nvPicPr>
        <p:blipFill rotWithShape="1">
          <a:blip r:embed="rId3">
            <a:alphaModFix/>
          </a:blip>
          <a:srcRect b="7110" l="5750" r="5510" t="7118"/>
          <a:stretch/>
        </p:blipFill>
        <p:spPr>
          <a:xfrm>
            <a:off x="1821650" y="884050"/>
            <a:ext cx="5397999" cy="4259450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134"/>
          <p:cNvSpPr txBox="1"/>
          <p:nvPr>
            <p:ph type="title"/>
          </p:nvPr>
        </p:nvSpPr>
        <p:spPr>
          <a:xfrm>
            <a:off x="548475" y="731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120"/>
              <a:t>Podemos fazer usando uma library que </a:t>
            </a:r>
            <a:endParaRPr sz="212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120">
                <a:solidFill>
                  <a:srgbClr val="5AA892"/>
                </a:solidFill>
              </a:rPr>
              <a:t>crie keys únicas também</a:t>
            </a:r>
            <a:endParaRPr sz="212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7" name="Google Shape;897;p135"/>
          <p:cNvPicPr preferRelativeResize="0"/>
          <p:nvPr/>
        </p:nvPicPr>
        <p:blipFill rotWithShape="1">
          <a:blip r:embed="rId3">
            <a:alphaModFix/>
          </a:blip>
          <a:srcRect b="6916" l="5277" r="5420" t="6622"/>
          <a:stretch/>
        </p:blipFill>
        <p:spPr>
          <a:xfrm>
            <a:off x="1551537" y="838450"/>
            <a:ext cx="6040924" cy="4112474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135"/>
          <p:cNvSpPr txBox="1"/>
          <p:nvPr>
            <p:ph type="title"/>
          </p:nvPr>
        </p:nvSpPr>
        <p:spPr>
          <a:xfrm>
            <a:off x="49038" y="189550"/>
            <a:ext cx="904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120"/>
              <a:t>Como ficaria todo o código </a:t>
            </a:r>
            <a:r>
              <a:rPr lang="pt-BR" sz="2120"/>
              <a:t>para</a:t>
            </a:r>
            <a:r>
              <a:rPr lang="pt-BR" sz="2120"/>
              <a:t> mostrar as linguagens??</a:t>
            </a:r>
            <a:endParaRPr sz="212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36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Estados com objetos</a:t>
            </a:r>
            <a:endParaRPr/>
          </a:p>
        </p:txBody>
      </p:sp>
      <p:sp>
        <p:nvSpPr>
          <p:cNvPr id="904" name="Google Shape;904;p136"/>
          <p:cNvSpPr txBox="1"/>
          <p:nvPr>
            <p:ph idx="1" type="body"/>
          </p:nvPr>
        </p:nvSpPr>
        <p:spPr>
          <a:xfrm>
            <a:off x="548475" y="1085394"/>
            <a:ext cx="800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Podemos ter objetos como estados também, além dos tipos de dados básicos e arrays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Porém objetos precisam ser tratados de forma diferente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/>
              <a:t>Porque objetos não são 100% imutáveis em Javascript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/>
              <a:t>Logo o React não sabe sozinho 100% como mudar o objeto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/>
              <a:t>Precisamos criar uma cópia do objeto para alterar seu valor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/>
              <a:t>Para</a:t>
            </a:r>
            <a:r>
              <a:rPr lang="pt-BR"/>
              <a:t> copiar mudando valores, temos que mudar cada nível dele</a:t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C4BB"/>
        </a:solid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9" name="Google Shape;909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75" y="2926175"/>
            <a:ext cx="9144003" cy="208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91350"/>
            <a:ext cx="8839204" cy="2278857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137"/>
          <p:cNvSpPr txBox="1"/>
          <p:nvPr/>
        </p:nvSpPr>
        <p:spPr>
          <a:xfrm>
            <a:off x="1122000" y="325650"/>
            <a:ext cx="69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2E3439"/>
                </a:solidFill>
                <a:latin typeface="Nunito"/>
                <a:ea typeface="Nunito"/>
                <a:cs typeface="Nunito"/>
                <a:sym typeface="Nunito"/>
              </a:rPr>
              <a:t>Spread operator</a:t>
            </a:r>
            <a:r>
              <a:rPr b="1" lang="pt-BR">
                <a:solidFill>
                  <a:srgbClr val="2E3439"/>
                </a:solidFill>
                <a:latin typeface="Nunito"/>
                <a:ea typeface="Nunito"/>
                <a:cs typeface="Nunito"/>
                <a:sym typeface="Nunito"/>
              </a:rPr>
              <a:t> é um recurso do Javascript que permite</a:t>
            </a:r>
            <a:r>
              <a:rPr b="1" lang="pt-BR">
                <a:solidFill>
                  <a:srgbClr val="2E3439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pt-BR">
                <a:solidFill>
                  <a:srgbClr val="2E3439"/>
                </a:solidFill>
                <a:highlight>
                  <a:srgbClr val="3FEFC7"/>
                </a:highlight>
                <a:latin typeface="Nunito"/>
                <a:ea typeface="Nunito"/>
                <a:cs typeface="Nunito"/>
                <a:sym typeface="Nunito"/>
              </a:rPr>
              <a:t>acessar todos os valores de um objeto ou array de uma só vez</a:t>
            </a:r>
            <a:r>
              <a:rPr b="1" lang="pt-BR">
                <a:solidFill>
                  <a:srgbClr val="2E3439"/>
                </a:solidFill>
                <a:latin typeface="Nunito"/>
                <a:ea typeface="Nunito"/>
                <a:cs typeface="Nunito"/>
                <a:sym typeface="Nunito"/>
              </a:rPr>
              <a:t>, facilitando para copiá-los ao mesmo tempo que os alteramos ou pra combinar arrays e objetos, e muito mais.</a:t>
            </a:r>
            <a:endParaRPr b="1">
              <a:solidFill>
                <a:srgbClr val="2E343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12" name="Google Shape;912;p137"/>
          <p:cNvSpPr txBox="1"/>
          <p:nvPr/>
        </p:nvSpPr>
        <p:spPr>
          <a:xfrm>
            <a:off x="624850" y="2926175"/>
            <a:ext cx="706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2E3439"/>
                </a:solidFill>
                <a:latin typeface="Nunito"/>
                <a:ea typeface="Nunito"/>
                <a:cs typeface="Nunito"/>
                <a:sym typeface="Nunito"/>
              </a:rPr>
              <a:t>Podemos copiar um objeto e mudar apenas o que quisermos no novo objeto</a:t>
            </a:r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7" name="Google Shape;917;p138"/>
          <p:cNvPicPr preferRelativeResize="0"/>
          <p:nvPr/>
        </p:nvPicPr>
        <p:blipFill rotWithShape="1">
          <a:blip r:embed="rId3">
            <a:alphaModFix/>
          </a:blip>
          <a:srcRect b="8711" l="5066" r="4940" t="9105"/>
          <a:stretch/>
        </p:blipFill>
        <p:spPr>
          <a:xfrm>
            <a:off x="1002363" y="1044425"/>
            <a:ext cx="7139277" cy="3791024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138"/>
          <p:cNvSpPr txBox="1"/>
          <p:nvPr>
            <p:ph type="title"/>
          </p:nvPr>
        </p:nvSpPr>
        <p:spPr>
          <a:xfrm>
            <a:off x="568050" y="310969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Criando estado objeto</a:t>
            </a:r>
            <a:endParaRPr/>
          </a:p>
        </p:txBody>
      </p:sp>
      <p:sp>
        <p:nvSpPr>
          <p:cNvPr id="919" name="Google Shape;919;p138"/>
          <p:cNvSpPr/>
          <p:nvPr/>
        </p:nvSpPr>
        <p:spPr>
          <a:xfrm>
            <a:off x="1218063" y="1910625"/>
            <a:ext cx="2586900" cy="861900"/>
          </a:xfrm>
          <a:prstGeom prst="rect">
            <a:avLst/>
          </a:prstGeom>
          <a:solidFill>
            <a:srgbClr val="FFFFFF">
              <a:alpha val="185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39"/>
          <p:cNvSpPr txBox="1"/>
          <p:nvPr>
            <p:ph type="title"/>
          </p:nvPr>
        </p:nvSpPr>
        <p:spPr>
          <a:xfrm>
            <a:off x="548475" y="377950"/>
            <a:ext cx="825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segredo real está na hora de </a:t>
            </a:r>
            <a:r>
              <a:rPr lang="pt-BR">
                <a:solidFill>
                  <a:srgbClr val="5AA892"/>
                </a:solidFill>
              </a:rPr>
              <a:t>atualizar/mudar</a:t>
            </a:r>
            <a:r>
              <a:rPr lang="pt-BR"/>
              <a:t> ele</a:t>
            </a:r>
            <a:endParaRPr/>
          </a:p>
        </p:txBody>
      </p:sp>
      <p:pic>
        <p:nvPicPr>
          <p:cNvPr id="925" name="Google Shape;925;p139"/>
          <p:cNvPicPr preferRelativeResize="0"/>
          <p:nvPr/>
        </p:nvPicPr>
        <p:blipFill rotWithShape="1">
          <a:blip r:embed="rId3">
            <a:alphaModFix/>
          </a:blip>
          <a:srcRect b="15955" l="12618" r="12804" t="15475"/>
          <a:stretch/>
        </p:blipFill>
        <p:spPr>
          <a:xfrm>
            <a:off x="2817312" y="2009175"/>
            <a:ext cx="3509374" cy="2531550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139"/>
          <p:cNvSpPr txBox="1"/>
          <p:nvPr/>
        </p:nvSpPr>
        <p:spPr>
          <a:xfrm>
            <a:off x="548475" y="1004150"/>
            <a:ext cx="80448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Nunito Medium"/>
              <a:buChar char="●"/>
            </a:pPr>
            <a:r>
              <a:rPr lang="pt-BR" sz="1700">
                <a:solidFill>
                  <a:schemeClr val="dk2"/>
                </a:solidFill>
                <a:latin typeface="Nunito Medium"/>
                <a:ea typeface="Nunito Medium"/>
                <a:cs typeface="Nunito Medium"/>
                <a:sym typeface="Nunito Medium"/>
              </a:rPr>
              <a:t>Precisamos fazer usando spread operator, </a:t>
            </a:r>
            <a:r>
              <a:rPr lang="pt-BR" sz="1700">
                <a:solidFill>
                  <a:schemeClr val="dk2"/>
                </a:solidFill>
                <a:latin typeface="Nunito Medium"/>
                <a:ea typeface="Nunito Medium"/>
                <a:cs typeface="Nunito Medium"/>
                <a:sym typeface="Nunito Medium"/>
              </a:rPr>
              <a:t>para</a:t>
            </a:r>
            <a:r>
              <a:rPr lang="pt-BR" sz="1700">
                <a:solidFill>
                  <a:schemeClr val="dk2"/>
                </a:solidFill>
                <a:latin typeface="Nunito Medium"/>
                <a:ea typeface="Nunito Medium"/>
                <a:cs typeface="Nunito Medium"/>
                <a:sym typeface="Nunito Medium"/>
              </a:rPr>
              <a:t> clonar o objeto e mudar apenas o que queremos</a:t>
            </a: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40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Onde aprender mais HTML e Javascript?</a:t>
            </a:r>
            <a:endParaRPr/>
          </a:p>
        </p:txBody>
      </p:sp>
      <p:sp>
        <p:nvSpPr>
          <p:cNvPr id="932" name="Google Shape;932;p140"/>
          <p:cNvSpPr txBox="1"/>
          <p:nvPr>
            <p:ph idx="1" type="body"/>
          </p:nvPr>
        </p:nvSpPr>
        <p:spPr>
          <a:xfrm>
            <a:off x="548475" y="1085394"/>
            <a:ext cx="800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Canal do 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MarcoBrunoDev</a:t>
            </a:r>
            <a:r>
              <a:rPr lang="pt-BR"/>
              <a:t> no Youtube: 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/>
              <a:t>Tem uma playlist com 134 vídeos sobre HTML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Canal do 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Rodrigo Branas</a:t>
            </a:r>
            <a:r>
              <a:rPr lang="pt-BR"/>
              <a:t> no Youtube: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/>
              <a:t>Tem um curso </a:t>
            </a:r>
            <a:r>
              <a:rPr lang="pt-BR"/>
              <a:t>chamado</a:t>
            </a:r>
            <a:r>
              <a:rPr lang="pt-BR"/>
              <a:t> Desvendando a Linguagem Javascript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Canal 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Codecasts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/>
              <a:t>Tem um curso chamado fast &amp; furious es6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Canal da 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Rocketseat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/>
              <a:t>Ensina HTML,CSS,Javascript, e é a maior referência do Brasil em React</a:t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41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Recursos oficiais </a:t>
            </a:r>
            <a:r>
              <a:rPr lang="pt-BR"/>
              <a:t>para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aprender mais HTML, Javascript e React</a:t>
            </a:r>
            <a:endParaRPr/>
          </a:p>
        </p:txBody>
      </p:sp>
      <p:sp>
        <p:nvSpPr>
          <p:cNvPr id="938" name="Google Shape;938;p141"/>
          <p:cNvSpPr txBox="1"/>
          <p:nvPr>
            <p:ph idx="1" type="body"/>
          </p:nvPr>
        </p:nvSpPr>
        <p:spPr>
          <a:xfrm>
            <a:off x="548475" y="1466394"/>
            <a:ext cx="800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MDN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/>
              <a:t>https://developer.mozilla.org/en-US/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W3C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/>
              <a:t>https://w3c.br/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React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/>
              <a:t>https://react.dev/reference/react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Tags Comuns: button</a:t>
            </a:r>
            <a:endParaRPr/>
          </a:p>
        </p:txBody>
      </p:sp>
      <p:pic>
        <p:nvPicPr>
          <p:cNvPr id="147" name="Google Shape;147;p25"/>
          <p:cNvPicPr preferRelativeResize="0"/>
          <p:nvPr/>
        </p:nvPicPr>
        <p:blipFill rotWithShape="1">
          <a:blip r:embed="rId3">
            <a:alphaModFix/>
          </a:blip>
          <a:srcRect b="23816" l="15100" r="14501" t="23758"/>
          <a:stretch/>
        </p:blipFill>
        <p:spPr>
          <a:xfrm>
            <a:off x="2693825" y="1858850"/>
            <a:ext cx="3756350" cy="17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 txBox="1"/>
          <p:nvPr>
            <p:ph idx="1" type="body"/>
          </p:nvPr>
        </p:nvSpPr>
        <p:spPr>
          <a:xfrm>
            <a:off x="548475" y="1085396"/>
            <a:ext cx="8007900" cy="1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Desenha um botão na tela, com funcionalidade de poder clicar no mesmo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Tags Comuns: h1,h2,h3,h4,h5,h6</a:t>
            </a:r>
            <a:endParaRPr/>
          </a:p>
        </p:txBody>
      </p:sp>
      <p:pic>
        <p:nvPicPr>
          <p:cNvPr id="154" name="Google Shape;154;p26"/>
          <p:cNvPicPr preferRelativeResize="0"/>
          <p:nvPr/>
        </p:nvPicPr>
        <p:blipFill rotWithShape="1">
          <a:blip r:embed="rId3">
            <a:alphaModFix/>
          </a:blip>
          <a:srcRect b="18669" l="9395" r="9330" t="19160"/>
          <a:stretch/>
        </p:blipFill>
        <p:spPr>
          <a:xfrm>
            <a:off x="1774863" y="2146475"/>
            <a:ext cx="5594274" cy="205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 txBox="1"/>
          <p:nvPr>
            <p:ph idx="1" type="body"/>
          </p:nvPr>
        </p:nvSpPr>
        <p:spPr>
          <a:xfrm>
            <a:off x="548475" y="1085396"/>
            <a:ext cx="8007900" cy="12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São níveis de títulos dentro de uma página. 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Quanto menor o número, mais importante aquele título dentro da página.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Tags Comuns: span</a:t>
            </a:r>
            <a:endParaRPr/>
          </a:p>
        </p:txBody>
      </p:sp>
      <p:pic>
        <p:nvPicPr>
          <p:cNvPr id="161" name="Google Shape;161;p27"/>
          <p:cNvPicPr preferRelativeResize="0"/>
          <p:nvPr/>
        </p:nvPicPr>
        <p:blipFill rotWithShape="1">
          <a:blip r:embed="rId3">
            <a:alphaModFix/>
          </a:blip>
          <a:srcRect b="21034" l="12212" r="12121" t="20455"/>
          <a:stretch/>
        </p:blipFill>
        <p:spPr>
          <a:xfrm>
            <a:off x="2401375" y="2159900"/>
            <a:ext cx="4346624" cy="193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7"/>
          <p:cNvSpPr txBox="1"/>
          <p:nvPr>
            <p:ph idx="1" type="body"/>
          </p:nvPr>
        </p:nvSpPr>
        <p:spPr>
          <a:xfrm>
            <a:off x="548475" y="1085396"/>
            <a:ext cx="8007900" cy="10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Nela podemos colocar um texto qualquer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A maior parte dos textos colocamos dentro de uma tag span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Tags Comuns: div</a:t>
            </a:r>
            <a:endParaRPr/>
          </a:p>
        </p:txBody>
      </p:sp>
      <p:pic>
        <p:nvPicPr>
          <p:cNvPr id="168" name="Google Shape;168;p28"/>
          <p:cNvPicPr preferRelativeResize="0"/>
          <p:nvPr/>
        </p:nvPicPr>
        <p:blipFill rotWithShape="1">
          <a:blip r:embed="rId3">
            <a:alphaModFix/>
          </a:blip>
          <a:srcRect b="15066" l="11046" r="11810" t="15853"/>
          <a:stretch/>
        </p:blipFill>
        <p:spPr>
          <a:xfrm>
            <a:off x="2807862" y="2468450"/>
            <a:ext cx="3528274" cy="228062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8"/>
          <p:cNvSpPr txBox="1"/>
          <p:nvPr>
            <p:ph idx="1" type="body"/>
          </p:nvPr>
        </p:nvSpPr>
        <p:spPr>
          <a:xfrm>
            <a:off x="338725" y="1085400"/>
            <a:ext cx="8466600" cy="21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É a tag que mais usamos, pois é uma </a:t>
            </a:r>
            <a:r>
              <a:rPr b="1" lang="pt-BR">
                <a:solidFill>
                  <a:srgbClr val="5AA892"/>
                </a:solidFill>
                <a:latin typeface="Nunito"/>
                <a:ea typeface="Nunito"/>
                <a:cs typeface="Nunito"/>
                <a:sym typeface="Nunito"/>
              </a:rPr>
              <a:t>tag coringa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Serve </a:t>
            </a:r>
            <a:r>
              <a:rPr lang="pt-BR"/>
              <a:t>para</a:t>
            </a:r>
            <a:r>
              <a:rPr lang="pt-BR"/>
              <a:t> organização: Geralmente organizamos outras tags HTML dentro dela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Também é usada em todos os casos que não tem uma tag específica </a:t>
            </a:r>
            <a:r>
              <a:rPr lang="pt-BR"/>
              <a:t>para</a:t>
            </a:r>
            <a:r>
              <a:rPr lang="pt-BR"/>
              <a:t> usar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9"/>
          <p:cNvPicPr preferRelativeResize="0"/>
          <p:nvPr/>
        </p:nvPicPr>
        <p:blipFill rotWithShape="1">
          <a:blip r:embed="rId3">
            <a:alphaModFix/>
          </a:blip>
          <a:srcRect b="19577" l="9116" r="9263" t="19602"/>
          <a:stretch/>
        </p:blipFill>
        <p:spPr>
          <a:xfrm>
            <a:off x="1942563" y="2826100"/>
            <a:ext cx="5258874" cy="172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9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funcionam os atributos?</a:t>
            </a:r>
            <a:endParaRPr/>
          </a:p>
        </p:txBody>
      </p:sp>
      <p:sp>
        <p:nvSpPr>
          <p:cNvPr id="176" name="Google Shape;176;p29"/>
          <p:cNvSpPr txBox="1"/>
          <p:nvPr>
            <p:ph idx="1" type="body"/>
          </p:nvPr>
        </p:nvSpPr>
        <p:spPr>
          <a:xfrm>
            <a:off x="548475" y="1085394"/>
            <a:ext cx="800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As tags têm atributos, às vezes obrigatórios, e as vezes não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Os atributos mais comuns são 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name</a:t>
            </a:r>
            <a:r>
              <a:rPr lang="pt-BR"/>
              <a:t>, 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id</a:t>
            </a:r>
            <a:r>
              <a:rPr lang="pt-BR"/>
              <a:t>,</a:t>
            </a:r>
            <a:r>
              <a:rPr lang="pt-BR"/>
              <a:t> 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class </a:t>
            </a:r>
            <a:r>
              <a:rPr lang="pt-BR"/>
              <a:t>e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 alt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Para</a:t>
            </a:r>
            <a:r>
              <a:rPr lang="pt-BR"/>
              <a:t> mudar o valor de um atributo, usamos o nome dele seguido de igual,</a:t>
            </a:r>
            <a:br>
              <a:rPr lang="pt-BR"/>
            </a:br>
            <a:r>
              <a:rPr lang="pt-BR"/>
              <a:t>e o valor: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Tags Comuns: Select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0"/>
          <p:cNvSpPr txBox="1"/>
          <p:nvPr>
            <p:ph idx="1" type="body"/>
          </p:nvPr>
        </p:nvSpPr>
        <p:spPr>
          <a:xfrm>
            <a:off x="548475" y="932995"/>
            <a:ext cx="8007900" cy="8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Permite que o usuário selecione entre uma lista de itens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Eles ficam dentro de tags option e o value e texto podem ser diferentes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175" y="2081173"/>
            <a:ext cx="5393875" cy="17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0850" y="2007875"/>
            <a:ext cx="2201050" cy="19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Tags Comuns: Input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1"/>
          <p:cNvSpPr txBox="1"/>
          <p:nvPr>
            <p:ph idx="1" type="body"/>
          </p:nvPr>
        </p:nvSpPr>
        <p:spPr>
          <a:xfrm>
            <a:off x="548475" y="932995"/>
            <a:ext cx="8007900" cy="8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Permite que o usuário forneça dados para o programa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Existem vários tipos de input, o mais comum sendo o de texto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075" y="1885426"/>
            <a:ext cx="6174701" cy="10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0850" y="3383126"/>
            <a:ext cx="316230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Agenda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1310475" y="1009194"/>
            <a:ext cx="800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5AA892"/>
              </a:buClr>
              <a:buSzPts val="1700"/>
              <a:buFont typeface="Nunito"/>
              <a:buChar char="●"/>
            </a:pPr>
            <a:r>
              <a:rPr b="1" lang="pt-BR">
                <a:latin typeface="Nunito"/>
                <a:ea typeface="Nunito"/>
                <a:cs typeface="Nunito"/>
                <a:sym typeface="Nunito"/>
              </a:rPr>
              <a:t>Apresentação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5AA892"/>
              </a:buClr>
              <a:buSzPts val="1700"/>
              <a:buFont typeface="Nunito"/>
              <a:buChar char="●"/>
            </a:pPr>
            <a:r>
              <a:rPr b="1" lang="pt-BR">
                <a:latin typeface="Nunito"/>
                <a:ea typeface="Nunito"/>
                <a:cs typeface="Nunito"/>
                <a:sym typeface="Nunito"/>
              </a:rPr>
              <a:t>Acordos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5AA892"/>
              </a:buClr>
              <a:buSzPts val="1700"/>
              <a:buFont typeface="Nunito"/>
              <a:buChar char="●"/>
            </a:pPr>
            <a:r>
              <a:rPr b="1" lang="pt-BR">
                <a:latin typeface="Nunito"/>
                <a:ea typeface="Nunito"/>
                <a:cs typeface="Nunito"/>
                <a:sym typeface="Nunito"/>
              </a:rPr>
              <a:t>Revisão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5AA892"/>
              </a:buClr>
              <a:buSzPts val="1700"/>
              <a:buFont typeface="Nunito"/>
              <a:buChar char="●"/>
            </a:pPr>
            <a:r>
              <a:rPr b="1" lang="pt-BR">
                <a:latin typeface="Nunito"/>
                <a:ea typeface="Nunito"/>
                <a:cs typeface="Nunito"/>
                <a:sym typeface="Nunito"/>
              </a:rPr>
              <a:t>O que é React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5AA892"/>
              </a:buClr>
              <a:buSzPts val="1700"/>
              <a:buFont typeface="Nunito"/>
              <a:buChar char="●"/>
            </a:pPr>
            <a:r>
              <a:rPr b="1" lang="pt-BR">
                <a:latin typeface="Nunito"/>
                <a:ea typeface="Nunito"/>
                <a:cs typeface="Nunito"/>
                <a:sym typeface="Nunito"/>
              </a:rPr>
              <a:t>Pilares do React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5AA892"/>
              </a:buClr>
              <a:buSzPts val="1700"/>
              <a:buFont typeface="Nunito"/>
              <a:buChar char="●"/>
            </a:pPr>
            <a:r>
              <a:rPr b="1" lang="pt-BR">
                <a:latin typeface="Nunito"/>
                <a:ea typeface="Nunito"/>
                <a:cs typeface="Nunito"/>
                <a:sym typeface="Nunito"/>
              </a:rPr>
              <a:t>Estados no React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5AA892"/>
              </a:buClr>
              <a:buSzPts val="1700"/>
              <a:buFont typeface="Nunito"/>
              <a:buChar char="●"/>
            </a:pPr>
            <a:r>
              <a:rPr b="1" lang="pt-BR">
                <a:latin typeface="Nunito"/>
                <a:ea typeface="Nunito"/>
                <a:cs typeface="Nunito"/>
                <a:sym typeface="Nunito"/>
              </a:rPr>
              <a:t>Criando o projeto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5AA892"/>
              </a:buClr>
              <a:buSzPts val="1700"/>
              <a:buFont typeface="Nunito"/>
              <a:buChar char="●"/>
            </a:pPr>
            <a:r>
              <a:rPr b="1" lang="pt-BR">
                <a:latin typeface="Nunito"/>
                <a:ea typeface="Nunito"/>
                <a:cs typeface="Nunito"/>
                <a:sym typeface="Nunito"/>
              </a:rPr>
              <a:t>Mostrando Listas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5AA892"/>
              </a:buClr>
              <a:buSzPts val="1700"/>
              <a:buFont typeface="Nunito"/>
              <a:buChar char="●"/>
            </a:pPr>
            <a:r>
              <a:rPr b="1" lang="pt-BR">
                <a:latin typeface="Nunito"/>
                <a:ea typeface="Nunito"/>
                <a:cs typeface="Nunito"/>
                <a:sym typeface="Nunito"/>
              </a:rPr>
              <a:t>Estados objetos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7050" y="1248325"/>
            <a:ext cx="2494450" cy="249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title"/>
          </p:nvPr>
        </p:nvSpPr>
        <p:spPr>
          <a:xfrm>
            <a:off x="311700" y="166837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600">
                <a:solidFill>
                  <a:srgbClr val="3FEFC7"/>
                </a:solidFill>
              </a:rPr>
              <a:t>Pequena revisão</a:t>
            </a:r>
            <a:endParaRPr sz="7600">
              <a:solidFill>
                <a:srgbClr val="3FEFC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600">
                <a:solidFill>
                  <a:srgbClr val="3FEFC7"/>
                </a:solidFill>
              </a:rPr>
              <a:t>de Javascript</a:t>
            </a:r>
            <a:endParaRPr sz="7600">
              <a:solidFill>
                <a:srgbClr val="3FEFC7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type="title"/>
          </p:nvPr>
        </p:nvSpPr>
        <p:spPr>
          <a:xfrm>
            <a:off x="311700" y="8775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</a:t>
            </a:r>
            <a:r>
              <a:rPr lang="pt-BR"/>
              <a:t>abel</a:t>
            </a:r>
            <a:endParaRPr/>
          </a:p>
        </p:txBody>
      </p:sp>
      <p:sp>
        <p:nvSpPr>
          <p:cNvPr id="203" name="Google Shape;203;p33"/>
          <p:cNvSpPr txBox="1"/>
          <p:nvPr>
            <p:ph idx="1" type="body"/>
          </p:nvPr>
        </p:nvSpPr>
        <p:spPr>
          <a:xfrm>
            <a:off x="743400" y="2758900"/>
            <a:ext cx="76572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O Babel permite que as pessoas que </a:t>
            </a:r>
            <a:r>
              <a:rPr lang="pt-BR"/>
              <a:t>escrevem</a:t>
            </a:r>
            <a:r>
              <a:rPr lang="pt-BR"/>
              <a:t> código Javascript, </a:t>
            </a:r>
            <a:r>
              <a:rPr lang="pt-BR"/>
              <a:t>usem</a:t>
            </a:r>
            <a:r>
              <a:rPr lang="pt-BR"/>
              <a:t> recursos mais recentes da linguagem; Recursos estes que os navegadores ainda não suportam, mas que trazem bastante produtividade e poder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5AA892"/>
                </a:solidFill>
              </a:rPr>
              <a:t>const</a:t>
            </a:r>
            <a:r>
              <a:rPr lang="pt-BR"/>
              <a:t> e </a:t>
            </a:r>
            <a:r>
              <a:rPr lang="pt-BR">
                <a:solidFill>
                  <a:srgbClr val="5AA892"/>
                </a:solidFill>
              </a:rPr>
              <a:t>let</a:t>
            </a:r>
            <a:endParaRPr>
              <a:solidFill>
                <a:srgbClr val="5AA892"/>
              </a:solidFill>
            </a:endParaRPr>
          </a:p>
        </p:txBody>
      </p:sp>
      <p:pic>
        <p:nvPicPr>
          <p:cNvPr id="209" name="Google Shape;209;p34"/>
          <p:cNvPicPr preferRelativeResize="0"/>
          <p:nvPr/>
        </p:nvPicPr>
        <p:blipFill rotWithShape="1">
          <a:blip r:embed="rId3">
            <a:alphaModFix/>
          </a:blip>
          <a:srcRect b="21917" l="5865" r="5803" t="22539"/>
          <a:stretch/>
        </p:blipFill>
        <p:spPr>
          <a:xfrm>
            <a:off x="668087" y="2924574"/>
            <a:ext cx="7807824" cy="128789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4"/>
          <p:cNvSpPr txBox="1"/>
          <p:nvPr>
            <p:ph idx="1" type="body"/>
          </p:nvPr>
        </p:nvSpPr>
        <p:spPr>
          <a:xfrm>
            <a:off x="548475" y="1085394"/>
            <a:ext cx="800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Para</a:t>
            </a:r>
            <a:r>
              <a:rPr lang="pt-BR"/>
              <a:t> declararmos variáveis/identificadores em Javascript geralmente usamos uma dessas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Usamos 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const</a:t>
            </a:r>
            <a:r>
              <a:rPr lang="pt-BR"/>
              <a:t> sempre que não precisamos mudar uma variável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Usamos 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let</a:t>
            </a:r>
            <a:r>
              <a:rPr lang="pt-BR"/>
              <a:t> quando queremos mudar várias vezes uma variável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5AA892"/>
                </a:solidFill>
              </a:rPr>
              <a:t>console.log</a:t>
            </a:r>
            <a:endParaRPr>
              <a:solidFill>
                <a:srgbClr val="5AA892"/>
              </a:solidFill>
            </a:endParaRPr>
          </a:p>
        </p:txBody>
      </p:sp>
      <p:sp>
        <p:nvSpPr>
          <p:cNvPr id="216" name="Google Shape;216;p35"/>
          <p:cNvSpPr txBox="1"/>
          <p:nvPr>
            <p:ph idx="1" type="body"/>
          </p:nvPr>
        </p:nvSpPr>
        <p:spPr>
          <a:xfrm>
            <a:off x="548475" y="1085394"/>
            <a:ext cx="800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Quando queremos printar alguma coisa no console do navegador, usamos a função console.log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Para</a:t>
            </a:r>
            <a:r>
              <a:rPr lang="pt-BR"/>
              <a:t> abrir o console, geralmente apertamos a tecla F12 no navegador </a:t>
            </a:r>
            <a:endParaRPr/>
          </a:p>
        </p:txBody>
      </p:sp>
      <p:pic>
        <p:nvPicPr>
          <p:cNvPr id="217" name="Google Shape;21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950" y="2766127"/>
            <a:ext cx="7526099" cy="173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Criando </a:t>
            </a:r>
            <a:r>
              <a:rPr lang="pt-BR">
                <a:solidFill>
                  <a:srgbClr val="5AA892"/>
                </a:solidFill>
              </a:rPr>
              <a:t>arrays</a:t>
            </a:r>
            <a:r>
              <a:rPr lang="pt-BR"/>
              <a:t> e </a:t>
            </a:r>
            <a:r>
              <a:rPr lang="pt-BR">
                <a:solidFill>
                  <a:srgbClr val="5AA892"/>
                </a:solidFill>
              </a:rPr>
              <a:t>objetos</a:t>
            </a:r>
            <a:endParaRPr>
              <a:solidFill>
                <a:srgbClr val="5AA892"/>
              </a:solidFill>
            </a:endParaRPr>
          </a:p>
        </p:txBody>
      </p:sp>
      <p:pic>
        <p:nvPicPr>
          <p:cNvPr id="223" name="Google Shape;223;p36"/>
          <p:cNvPicPr preferRelativeResize="0"/>
          <p:nvPr/>
        </p:nvPicPr>
        <p:blipFill rotWithShape="1">
          <a:blip r:embed="rId3">
            <a:alphaModFix/>
          </a:blip>
          <a:srcRect b="16600" l="5864" r="5952" t="16136"/>
          <a:stretch/>
        </p:blipFill>
        <p:spPr>
          <a:xfrm>
            <a:off x="670775" y="1658100"/>
            <a:ext cx="7794402" cy="213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6"/>
          <p:cNvSpPr txBox="1"/>
          <p:nvPr>
            <p:ph idx="1" type="body"/>
          </p:nvPr>
        </p:nvSpPr>
        <p:spPr>
          <a:xfrm>
            <a:off x="548475" y="1085394"/>
            <a:ext cx="800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Em Javascript é muito comum manipularmos arrays e objetos</a:t>
            </a:r>
            <a:endParaRPr/>
          </a:p>
        </p:txBody>
      </p:sp>
      <p:sp>
        <p:nvSpPr>
          <p:cNvPr id="225" name="Google Shape;225;p36"/>
          <p:cNvSpPr txBox="1"/>
          <p:nvPr>
            <p:ph idx="1" type="body"/>
          </p:nvPr>
        </p:nvSpPr>
        <p:spPr>
          <a:xfrm>
            <a:off x="548475" y="3929095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Para acessar um atributo do objeto, usamos 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meuObjetoPessoa</a:t>
            </a:r>
            <a:r>
              <a:rPr b="1" lang="pt-BR">
                <a:solidFill>
                  <a:srgbClr val="5AA892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apelido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5AA892"/>
                </a:solidFill>
              </a:rPr>
              <a:t>Funções</a:t>
            </a:r>
            <a:endParaRPr>
              <a:solidFill>
                <a:srgbClr val="5AA892"/>
              </a:solidFill>
            </a:endParaRPr>
          </a:p>
        </p:txBody>
      </p:sp>
      <p:pic>
        <p:nvPicPr>
          <p:cNvPr id="231" name="Google Shape;231;p37"/>
          <p:cNvPicPr preferRelativeResize="0"/>
          <p:nvPr/>
        </p:nvPicPr>
        <p:blipFill rotWithShape="1">
          <a:blip r:embed="rId3">
            <a:alphaModFix/>
          </a:blip>
          <a:srcRect b="20710" l="5966" r="6159" t="21519"/>
          <a:stretch/>
        </p:blipFill>
        <p:spPr>
          <a:xfrm>
            <a:off x="688212" y="3286774"/>
            <a:ext cx="7767574" cy="14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7"/>
          <p:cNvSpPr txBox="1"/>
          <p:nvPr>
            <p:ph idx="1" type="body"/>
          </p:nvPr>
        </p:nvSpPr>
        <p:spPr>
          <a:xfrm>
            <a:off x="548475" y="1085394"/>
            <a:ext cx="800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Funções são parecidas com as de outras linguagens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Elas tem um nome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Podem receber parâmetros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Fazem alguma coisa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Retornam alguma coisa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5AA892"/>
                </a:solidFill>
              </a:rPr>
              <a:t>Export</a:t>
            </a:r>
            <a:endParaRPr>
              <a:solidFill>
                <a:srgbClr val="5AA892"/>
              </a:solidFill>
            </a:endParaRPr>
          </a:p>
        </p:txBody>
      </p:sp>
      <p:pic>
        <p:nvPicPr>
          <p:cNvPr id="238" name="Google Shape;238;p38"/>
          <p:cNvPicPr preferRelativeResize="0"/>
          <p:nvPr/>
        </p:nvPicPr>
        <p:blipFill rotWithShape="1">
          <a:blip r:embed="rId3">
            <a:alphaModFix/>
          </a:blip>
          <a:srcRect b="17209" l="6050" r="5493" t="16674"/>
          <a:stretch/>
        </p:blipFill>
        <p:spPr>
          <a:xfrm>
            <a:off x="1030312" y="2915450"/>
            <a:ext cx="7083374" cy="177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8"/>
          <p:cNvSpPr txBox="1"/>
          <p:nvPr>
            <p:ph idx="1" type="body"/>
          </p:nvPr>
        </p:nvSpPr>
        <p:spPr>
          <a:xfrm>
            <a:off x="548475" y="1085398"/>
            <a:ext cx="8007900" cy="21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Num projeto bem configurado de Javascript, podemos usar o export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Com ele disponibilizamos algo do nosso código 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para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 ser usado por outros arquivos</a:t>
            </a:r>
            <a:r>
              <a:rPr lang="pt-BR"/>
              <a:t> que precisem usar aquele recurso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Geralmente exportamos funções </a:t>
            </a:r>
            <a:r>
              <a:rPr lang="pt-BR"/>
              <a:t>para</a:t>
            </a:r>
            <a:r>
              <a:rPr lang="pt-BR"/>
              <a:t> serem usadas em outros arquivos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9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5AA892"/>
                </a:solidFill>
              </a:rPr>
              <a:t>Import</a:t>
            </a:r>
            <a:endParaRPr>
              <a:solidFill>
                <a:srgbClr val="5AA892"/>
              </a:solidFill>
            </a:endParaRPr>
          </a:p>
        </p:txBody>
      </p:sp>
      <p:pic>
        <p:nvPicPr>
          <p:cNvPr id="245" name="Google Shape;245;p39"/>
          <p:cNvPicPr preferRelativeResize="0"/>
          <p:nvPr/>
        </p:nvPicPr>
        <p:blipFill rotWithShape="1">
          <a:blip r:embed="rId3">
            <a:alphaModFix/>
          </a:blip>
          <a:srcRect b="22143" l="6130" r="5271" t="19979"/>
          <a:stretch/>
        </p:blipFill>
        <p:spPr>
          <a:xfrm>
            <a:off x="849200" y="3267050"/>
            <a:ext cx="7445599" cy="127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9"/>
          <p:cNvSpPr txBox="1"/>
          <p:nvPr>
            <p:ph idx="1" type="body"/>
          </p:nvPr>
        </p:nvSpPr>
        <p:spPr>
          <a:xfrm>
            <a:off x="548475" y="1085398"/>
            <a:ext cx="8007900" cy="21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Num projeto bem configurado de Javascript, podemos usar o import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Com ele 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trazemos pro nosso código,</a:t>
            </a:r>
            <a:r>
              <a:rPr lang="pt-BR"/>
              <a:t> artefatos de código criados em outros</a:t>
            </a:r>
            <a:br>
              <a:rPr lang="pt-BR"/>
            </a:br>
            <a:r>
              <a:rPr lang="pt-BR"/>
              <a:t>arquivos, ou até mesmo criados em outras bibliotecas e podemos usá-los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Para que possamos importar uma coisa, 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primeiro ela precisa ter sido exportada </a:t>
            </a:r>
            <a:r>
              <a:rPr lang="pt-BR"/>
              <a:t>no outro arquivo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type="title"/>
          </p:nvPr>
        </p:nvSpPr>
        <p:spPr>
          <a:xfrm>
            <a:off x="311700" y="1253450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600">
                <a:solidFill>
                  <a:srgbClr val="3FEFC7"/>
                </a:solidFill>
              </a:rPr>
              <a:t>O que é React?</a:t>
            </a:r>
            <a:endParaRPr sz="7600">
              <a:solidFill>
                <a:srgbClr val="3FEFC7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1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O que é React?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41"/>
          <p:cNvSpPr txBox="1"/>
          <p:nvPr>
            <p:ph idx="1" type="body"/>
          </p:nvPr>
        </p:nvSpPr>
        <p:spPr>
          <a:xfrm>
            <a:off x="568050" y="1069877"/>
            <a:ext cx="8007900" cy="26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pt-BR"/>
              <a:t>React</a:t>
            </a:r>
            <a:r>
              <a:rPr lang="pt-BR"/>
              <a:t> é uma biblioteca para front-end, feita em Javascript para construir e evoluir interfaces de usuário. 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Ele permite que você </a:t>
            </a:r>
            <a:r>
              <a:rPr b="1" lang="pt-BR"/>
              <a:t>crie componentes reutilizáveis </a:t>
            </a:r>
            <a:r>
              <a:rPr lang="pt-BR"/>
              <a:t>e organize sua aplicação de maneira eficiente. 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Com o</a:t>
            </a:r>
            <a:r>
              <a:rPr lang="pt-BR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BR"/>
              <a:t>React, você pode criar interfaces declarativas e fáceis de entender.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 Além disso, o React é mantido pela </a:t>
            </a:r>
            <a:r>
              <a:rPr b="1" lang="pt-BR"/>
              <a:t>Meta</a:t>
            </a:r>
            <a:r>
              <a:rPr lang="pt-BR"/>
              <a:t> e é usado por grandes empresas como </a:t>
            </a:r>
            <a:r>
              <a:rPr b="1" lang="pt-BR"/>
              <a:t>Netflix</a:t>
            </a:r>
            <a:r>
              <a:rPr lang="pt-BR"/>
              <a:t>, </a:t>
            </a:r>
            <a:r>
              <a:rPr b="1" lang="pt-BR"/>
              <a:t>Paypal</a:t>
            </a:r>
            <a:r>
              <a:rPr lang="pt-BR"/>
              <a:t>, </a:t>
            </a:r>
            <a:r>
              <a:rPr b="1" lang="pt-BR"/>
              <a:t>Amazon</a:t>
            </a:r>
            <a:r>
              <a:rPr lang="pt-BR"/>
              <a:t>, </a:t>
            </a:r>
            <a:r>
              <a:rPr b="1" lang="pt-BR"/>
              <a:t>Uber</a:t>
            </a:r>
            <a:r>
              <a:rPr lang="pt-BR"/>
              <a:t>, </a:t>
            </a:r>
            <a:r>
              <a:rPr b="1" lang="pt-BR"/>
              <a:t>Airbnb</a:t>
            </a:r>
            <a:r>
              <a:rPr lang="pt-BR"/>
              <a:t> e </a:t>
            </a:r>
            <a:r>
              <a:rPr b="1" lang="pt-BR"/>
              <a:t>Spotify</a:t>
            </a:r>
            <a:r>
              <a:rPr lang="pt-BR"/>
              <a:t>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Quem sou eu?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548475" y="1085395"/>
            <a:ext cx="80079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Meu nome é 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Lucas Caponi da Silva</a:t>
            </a:r>
            <a:r>
              <a:rPr lang="pt-BR"/>
              <a:t>, mais conhecido como </a:t>
            </a:r>
            <a:r>
              <a:rPr b="1" lang="pt-BR">
                <a:solidFill>
                  <a:srgbClr val="5AA892"/>
                </a:solidFill>
                <a:latin typeface="Nunito"/>
                <a:ea typeface="Nunito"/>
                <a:cs typeface="Nunito"/>
                <a:sym typeface="Nunito"/>
              </a:rPr>
              <a:t>Tsunami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5150" y="1349945"/>
            <a:ext cx="3234306" cy="323430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566300" y="1739150"/>
            <a:ext cx="27675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pt-BR">
                <a:latin typeface="Nunito"/>
                <a:ea typeface="Nunito"/>
                <a:cs typeface="Nunito"/>
                <a:sym typeface="Nunito"/>
              </a:rPr>
              <a:t>Pronomes</a:t>
            </a:r>
            <a:r>
              <a:rPr lang="pt-BR"/>
              <a:t>: Ele / Dele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566300" y="2392900"/>
            <a:ext cx="24111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pt-BR">
                <a:latin typeface="Nunito"/>
                <a:ea typeface="Nunito"/>
                <a:cs typeface="Nunito"/>
                <a:sym typeface="Nunito"/>
              </a:rPr>
              <a:t>Poços Caldense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562275" y="3039625"/>
            <a:ext cx="39216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Me formei em 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Ciências da Computação</a:t>
            </a:r>
            <a:r>
              <a:rPr lang="pt-BR"/>
              <a:t> na PUC em 2019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2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Mas e na prática? O que isso quer dizer?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42"/>
          <p:cNvSpPr txBox="1"/>
          <p:nvPr>
            <p:ph idx="1" type="body"/>
          </p:nvPr>
        </p:nvSpPr>
        <p:spPr>
          <a:xfrm>
            <a:off x="568050" y="1069877"/>
            <a:ext cx="8007900" cy="26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AA892"/>
              </a:buClr>
              <a:buSzPts val="1700"/>
              <a:buFont typeface="Nunito"/>
              <a:buAutoNum type="arabicPeriod"/>
            </a:pPr>
            <a:r>
              <a:rPr lang="pt-BR"/>
              <a:t>Que você tem mais poderes na hora de desenvolver</a:t>
            </a:r>
            <a:endParaRPr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AA892"/>
              </a:buClr>
              <a:buSzPts val="1700"/>
              <a:buFont typeface="Nunito"/>
              <a:buAutoNum type="arabicPeriod"/>
            </a:pPr>
            <a:r>
              <a:rPr lang="pt-BR"/>
              <a:t>Que dá para fazer sites mais rápido e com menos trabalho que antigamente</a:t>
            </a:r>
            <a:endParaRPr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AA892"/>
              </a:buClr>
              <a:buSzPts val="1700"/>
              <a:buFont typeface="Nunito"/>
              <a:buAutoNum type="arabicPeriod"/>
            </a:pPr>
            <a:r>
              <a:rPr lang="pt-BR"/>
              <a:t>Que tem bastante vaga de emprego para trabalhar com isso</a:t>
            </a:r>
            <a:endParaRPr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AA892"/>
              </a:buClr>
              <a:buSzPts val="1700"/>
              <a:buFont typeface="Nunito"/>
              <a:buAutoNum type="arabicPeriod"/>
            </a:pPr>
            <a:r>
              <a:rPr lang="pt-BR"/>
              <a:t>Que é uma tecnologia que tem muito conteúdo para te ajudar na net</a:t>
            </a:r>
            <a:endParaRPr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AA892"/>
              </a:buClr>
              <a:buSzPts val="1700"/>
              <a:buFont typeface="Nunito"/>
              <a:buAutoNum type="arabicPeriod"/>
            </a:pPr>
            <a:r>
              <a:rPr lang="pt-BR"/>
              <a:t>Que tem grande chances dessa tecnologia não morrer nos próximos anos</a:t>
            </a:r>
            <a:endParaRPr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AA892"/>
              </a:buClr>
              <a:buSzPts val="1700"/>
              <a:buFont typeface="Nunito"/>
              <a:buAutoNum type="arabicPeriod"/>
            </a:pPr>
            <a:r>
              <a:rPr lang="pt-BR"/>
              <a:t>Que tem várias ferramentas para ajudar a desenvolver com isso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 React a gente pode </a:t>
            </a:r>
            <a:r>
              <a:rPr lang="pt-BR">
                <a:solidFill>
                  <a:srgbClr val="5AA892"/>
                </a:solidFill>
              </a:rPr>
              <a:t>separar a página em vários pedaços</a:t>
            </a:r>
            <a:r>
              <a:rPr lang="pt-BR"/>
              <a:t> e organizar tudo à nível de projeto</a:t>
            </a:r>
            <a:endParaRPr/>
          </a:p>
        </p:txBody>
      </p:sp>
      <p:pic>
        <p:nvPicPr>
          <p:cNvPr id="269" name="Google Shape;26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022" y="1488675"/>
            <a:ext cx="5970801" cy="298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4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Desenvolvemos a </a:t>
            </a:r>
            <a:r>
              <a:rPr lang="pt-BR">
                <a:solidFill>
                  <a:srgbClr val="5AA892"/>
                </a:solidFill>
              </a:rPr>
              <a:t>aplicação inteira </a:t>
            </a:r>
            <a:r>
              <a:rPr lang="pt-BR"/>
              <a:t>aproveitando dos poderes do Javascript</a:t>
            </a:r>
            <a:endParaRPr/>
          </a:p>
        </p:txBody>
      </p:sp>
      <p:pic>
        <p:nvPicPr>
          <p:cNvPr id="275" name="Google Shape;27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7412" y="1477175"/>
            <a:ext cx="5789175" cy="302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/>
          <p:nvPr>
            <p:ph type="title"/>
          </p:nvPr>
        </p:nvSpPr>
        <p:spPr>
          <a:xfrm>
            <a:off x="548475" y="3017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Permite formas de trabalho mais inteligentes e a criação de todo um ecossistema próprio</a:t>
            </a:r>
            <a:endParaRPr/>
          </a:p>
        </p:txBody>
      </p:sp>
      <p:pic>
        <p:nvPicPr>
          <p:cNvPr id="281" name="Google Shape;28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2086" y="1489125"/>
            <a:ext cx="4099825" cy="320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5AA892"/>
                </a:solidFill>
              </a:rPr>
              <a:t>Éhh.. tá bom…</a:t>
            </a:r>
            <a:r>
              <a:rPr lang="pt-BR"/>
              <a:t> Vamos aprender esse treco</a:t>
            </a:r>
            <a:endParaRPr/>
          </a:p>
        </p:txBody>
      </p:sp>
      <p:pic>
        <p:nvPicPr>
          <p:cNvPr id="287" name="Google Shape;287;p46"/>
          <p:cNvPicPr preferRelativeResize="0"/>
          <p:nvPr/>
        </p:nvPicPr>
        <p:blipFill rotWithShape="1">
          <a:blip r:embed="rId3">
            <a:alphaModFix/>
          </a:blip>
          <a:srcRect b="0" l="12753" r="12046" t="0"/>
          <a:stretch/>
        </p:blipFill>
        <p:spPr>
          <a:xfrm>
            <a:off x="2144350" y="1129300"/>
            <a:ext cx="4816150" cy="360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7"/>
          <p:cNvSpPr/>
          <p:nvPr/>
        </p:nvSpPr>
        <p:spPr>
          <a:xfrm>
            <a:off x="548850" y="2263688"/>
            <a:ext cx="2424300" cy="4192500"/>
          </a:xfrm>
          <a:prstGeom prst="roundRect">
            <a:avLst>
              <a:gd fmla="val 10497" name="adj"/>
            </a:avLst>
          </a:prstGeom>
          <a:solidFill>
            <a:srgbClr val="3FEFC7">
              <a:alpha val="40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3" name="Google Shape;293;p47"/>
          <p:cNvSpPr/>
          <p:nvPr/>
        </p:nvSpPr>
        <p:spPr>
          <a:xfrm>
            <a:off x="3377475" y="1781488"/>
            <a:ext cx="2424300" cy="4192500"/>
          </a:xfrm>
          <a:prstGeom prst="roundRect">
            <a:avLst>
              <a:gd fmla="val 10497" name="adj"/>
            </a:avLst>
          </a:prstGeom>
          <a:solidFill>
            <a:srgbClr val="99C4BB">
              <a:alpha val="502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4" name="Google Shape;294;p47"/>
          <p:cNvSpPr/>
          <p:nvPr/>
        </p:nvSpPr>
        <p:spPr>
          <a:xfrm>
            <a:off x="6206100" y="2263688"/>
            <a:ext cx="2424300" cy="4192500"/>
          </a:xfrm>
          <a:prstGeom prst="roundRect">
            <a:avLst>
              <a:gd fmla="val 10497" name="adj"/>
            </a:avLst>
          </a:prstGeom>
          <a:solidFill>
            <a:srgbClr val="3FEFC7">
              <a:alpha val="40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5" name="Google Shape;295;p47"/>
          <p:cNvSpPr txBox="1"/>
          <p:nvPr>
            <p:ph type="ctrTitle"/>
          </p:nvPr>
        </p:nvSpPr>
        <p:spPr>
          <a:xfrm>
            <a:off x="329325" y="503473"/>
            <a:ext cx="8520600" cy="99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Pilares do React</a:t>
            </a:r>
            <a:endParaRPr/>
          </a:p>
        </p:txBody>
      </p:sp>
      <p:sp>
        <p:nvSpPr>
          <p:cNvPr id="296" name="Google Shape;296;p47"/>
          <p:cNvSpPr txBox="1"/>
          <p:nvPr>
            <p:ph idx="1" type="subTitle"/>
          </p:nvPr>
        </p:nvSpPr>
        <p:spPr>
          <a:xfrm>
            <a:off x="584100" y="2793942"/>
            <a:ext cx="2353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Virtual DOM</a:t>
            </a:r>
            <a:endParaRPr sz="2200"/>
          </a:p>
        </p:txBody>
      </p:sp>
      <p:sp>
        <p:nvSpPr>
          <p:cNvPr id="297" name="Google Shape;297;p47"/>
          <p:cNvSpPr txBox="1"/>
          <p:nvPr>
            <p:ph idx="1" type="subTitle"/>
          </p:nvPr>
        </p:nvSpPr>
        <p:spPr>
          <a:xfrm>
            <a:off x="3395100" y="2175445"/>
            <a:ext cx="2353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Web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Components</a:t>
            </a:r>
            <a:endParaRPr sz="2200"/>
          </a:p>
        </p:txBody>
      </p:sp>
      <p:sp>
        <p:nvSpPr>
          <p:cNvPr id="298" name="Google Shape;298;p47"/>
          <p:cNvSpPr txBox="1"/>
          <p:nvPr>
            <p:ph idx="1" type="subTitle"/>
          </p:nvPr>
        </p:nvSpPr>
        <p:spPr>
          <a:xfrm>
            <a:off x="6206100" y="2793942"/>
            <a:ext cx="2353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Reatividade</a:t>
            </a:r>
            <a:endParaRPr sz="22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8"/>
          <p:cNvSpPr txBox="1"/>
          <p:nvPr>
            <p:ph type="title"/>
          </p:nvPr>
        </p:nvSpPr>
        <p:spPr>
          <a:xfrm>
            <a:off x="311700" y="1450775"/>
            <a:ext cx="8520600" cy="150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/>
              <a:t>Virtual DOM</a:t>
            </a:r>
            <a:endParaRPr/>
          </a:p>
        </p:txBody>
      </p:sp>
      <p:sp>
        <p:nvSpPr>
          <p:cNvPr id="304" name="Google Shape;304;p48"/>
          <p:cNvSpPr txBox="1"/>
          <p:nvPr>
            <p:ph idx="1" type="body"/>
          </p:nvPr>
        </p:nvSpPr>
        <p:spPr>
          <a:xfrm>
            <a:off x="548475" y="2870596"/>
            <a:ext cx="8007900" cy="11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 Medium"/>
                <a:ea typeface="Nunito Medium"/>
                <a:cs typeface="Nunito Medium"/>
                <a:sym typeface="Nunito Medium"/>
              </a:rPr>
              <a:t>Mas antes de entender o que é a Virtual DOM…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latin typeface="Nunito Medium"/>
                <a:ea typeface="Nunito Medium"/>
                <a:cs typeface="Nunito Medium"/>
                <a:sym typeface="Nunito Medium"/>
              </a:rPr>
              <a:t>Precisamos entender o que é a DOM</a:t>
            </a:r>
            <a:endParaRPr/>
          </a:p>
        </p:txBody>
      </p:sp>
      <p:sp>
        <p:nvSpPr>
          <p:cNvPr id="305" name="Google Shape;305;p48"/>
          <p:cNvSpPr txBox="1"/>
          <p:nvPr/>
        </p:nvSpPr>
        <p:spPr>
          <a:xfrm>
            <a:off x="2830650" y="1209675"/>
            <a:ext cx="34827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7CA199"/>
                </a:solidFill>
                <a:latin typeface="Nunito Black"/>
                <a:ea typeface="Nunito Black"/>
                <a:cs typeface="Nunito Black"/>
                <a:sym typeface="Nunito Black"/>
              </a:rPr>
              <a:t>Pilar 01:</a:t>
            </a:r>
            <a:endParaRPr sz="2800">
              <a:solidFill>
                <a:srgbClr val="7CA199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DOM</a:t>
            </a:r>
            <a:endParaRPr/>
          </a:p>
        </p:txBody>
      </p:sp>
      <p:sp>
        <p:nvSpPr>
          <p:cNvPr id="311" name="Google Shape;311;p49"/>
          <p:cNvSpPr txBox="1"/>
          <p:nvPr>
            <p:ph idx="1" type="body"/>
          </p:nvPr>
        </p:nvSpPr>
        <p:spPr>
          <a:xfrm>
            <a:off x="311700" y="1389600"/>
            <a:ext cx="31308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/>
              <a:t>Document Object Model (Documento de Modelos de Objeto)</a:t>
            </a:r>
            <a:endParaRPr b="0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lang="pt-BR" sz="1400"/>
              <a:t>Nela, as tags HTML são organizadas em um formato de árvore, pois árvores são uma das estruturas de dados mais rápidas de percorrer na programação.</a:t>
            </a:r>
            <a:endParaRPr b="0"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pt-BR" sz="1400"/>
              <a:t>O navegador é especialista em percorrer essa árvore e renderizar </a:t>
            </a:r>
            <a:r>
              <a:rPr b="0" lang="pt-BR" sz="1400"/>
              <a:t>para</a:t>
            </a:r>
            <a:r>
              <a:rPr b="0" lang="pt-BR" sz="1400"/>
              <a:t> gente o conteúdo do site</a:t>
            </a:r>
            <a:endParaRPr b="0" sz="1400"/>
          </a:p>
        </p:txBody>
      </p:sp>
      <p:pic>
        <p:nvPicPr>
          <p:cNvPr id="312" name="Google Shape;312;p49"/>
          <p:cNvPicPr preferRelativeResize="0"/>
          <p:nvPr/>
        </p:nvPicPr>
        <p:blipFill rotWithShape="1">
          <a:blip r:embed="rId3">
            <a:alphaModFix/>
          </a:blip>
          <a:srcRect b="0" l="25495" r="0" t="0"/>
          <a:stretch/>
        </p:blipFill>
        <p:spPr>
          <a:xfrm>
            <a:off x="3362025" y="460475"/>
            <a:ext cx="5759350" cy="43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0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Quais os problemas da DOM?</a:t>
            </a:r>
            <a:endParaRPr/>
          </a:p>
        </p:txBody>
      </p:sp>
      <p:sp>
        <p:nvSpPr>
          <p:cNvPr id="318" name="Google Shape;318;p50"/>
          <p:cNvSpPr txBox="1"/>
          <p:nvPr>
            <p:ph idx="1" type="body"/>
          </p:nvPr>
        </p:nvSpPr>
        <p:spPr>
          <a:xfrm>
            <a:off x="548475" y="1161596"/>
            <a:ext cx="8007900" cy="13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À cada atualização, ela reescreve toda a árvore ou todo o galho da árvore, mesmo que só uma folha, lá de baixo da estrutura seja o único elemento à ter sido mudado. Isso é muito lento…</a:t>
            </a:r>
            <a:endParaRPr/>
          </a:p>
        </p:txBody>
      </p:sp>
      <p:pic>
        <p:nvPicPr>
          <p:cNvPr id="319" name="Google Shape;31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2762" y="2554250"/>
            <a:ext cx="9210373" cy="200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1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Problemas de ler a DOM assim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51"/>
          <p:cNvSpPr txBox="1"/>
          <p:nvPr>
            <p:ph idx="1" type="body"/>
          </p:nvPr>
        </p:nvSpPr>
        <p:spPr>
          <a:xfrm>
            <a:off x="548475" y="1085394"/>
            <a:ext cx="800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Gasta muita memória quando fazemos mudança em coisas que já estão sendo re-renderizadas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Quem nunca entrou num site e tinha pouca coisa acontecendo, mas o site estava todo pesado/travando?</a:t>
            </a:r>
            <a:endParaRPr sz="1500"/>
          </a:p>
        </p:txBody>
      </p:sp>
      <p:pic>
        <p:nvPicPr>
          <p:cNvPr id="326" name="Google Shape;32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2504" y="2854800"/>
            <a:ext cx="3348059" cy="186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313" y="2927100"/>
            <a:ext cx="3735675" cy="1716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548475" y="731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Hobbies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475" y="2652900"/>
            <a:ext cx="2619926" cy="181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1688" y="923924"/>
            <a:ext cx="3081474" cy="186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8350" y="1909700"/>
            <a:ext cx="2940426" cy="259872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>
            <p:ph type="title"/>
          </p:nvPr>
        </p:nvSpPr>
        <p:spPr>
          <a:xfrm>
            <a:off x="548475" y="5910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Rpg de mesa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2" name="Google Shape;82;p16"/>
          <p:cNvSpPr txBox="1"/>
          <p:nvPr>
            <p:ph type="title"/>
          </p:nvPr>
        </p:nvSpPr>
        <p:spPr>
          <a:xfrm>
            <a:off x="5816713" y="4466675"/>
            <a:ext cx="2843700" cy="4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Jogos de Tabuleiro</a:t>
            </a:r>
            <a:endParaRPr sz="17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3" name="Google Shape;83;p16"/>
          <p:cNvSpPr txBox="1"/>
          <p:nvPr>
            <p:ph type="title"/>
          </p:nvPr>
        </p:nvSpPr>
        <p:spPr>
          <a:xfrm>
            <a:off x="436575" y="4466675"/>
            <a:ext cx="2843700" cy="4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Magic the Gathering</a:t>
            </a:r>
            <a:endParaRPr sz="17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2675" y="2861749"/>
            <a:ext cx="2183276" cy="177177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>
            <p:ph type="title"/>
          </p:nvPr>
        </p:nvSpPr>
        <p:spPr>
          <a:xfrm>
            <a:off x="3150138" y="4619075"/>
            <a:ext cx="2843700" cy="4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Fazer Drinks</a:t>
            </a:r>
            <a:endParaRPr sz="17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2"/>
          <p:cNvSpPr txBox="1"/>
          <p:nvPr>
            <p:ph type="title"/>
          </p:nvPr>
        </p:nvSpPr>
        <p:spPr>
          <a:xfrm>
            <a:off x="311700" y="1316270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Mas por que ainda é assim?</a:t>
            </a:r>
            <a:endParaRPr/>
          </a:p>
        </p:txBody>
      </p:sp>
      <p:sp>
        <p:nvSpPr>
          <p:cNvPr id="333" name="Google Shape;333;p52"/>
          <p:cNvSpPr txBox="1"/>
          <p:nvPr>
            <p:ph idx="1" type="body"/>
          </p:nvPr>
        </p:nvSpPr>
        <p:spPr>
          <a:xfrm>
            <a:off x="311700" y="3362370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Tantos anos de Web, não deveria já ter mudado?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3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Mas por que ainda é assim?</a:t>
            </a:r>
            <a:endParaRPr/>
          </a:p>
        </p:txBody>
      </p:sp>
      <p:sp>
        <p:nvSpPr>
          <p:cNvPr id="339" name="Google Shape;339;p53"/>
          <p:cNvSpPr txBox="1"/>
          <p:nvPr>
            <p:ph idx="1" type="body"/>
          </p:nvPr>
        </p:nvSpPr>
        <p:spPr>
          <a:xfrm>
            <a:off x="548475" y="1390197"/>
            <a:ext cx="8007900" cy="17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1 - Dificuldade de mudar, já que afetaria toda a web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2 - Por que funciona muito bem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3 - Essa discussão de melhor a DOM já existe há alguns anos</a:t>
            </a:r>
            <a:br>
              <a:rPr lang="pt-BR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0" name="Google Shape;340;p53"/>
          <p:cNvSpPr txBox="1"/>
          <p:nvPr/>
        </p:nvSpPr>
        <p:spPr>
          <a:xfrm>
            <a:off x="475950" y="3405225"/>
            <a:ext cx="81921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RFC: Request for Comments</a:t>
            </a:r>
            <a:endParaRPr b="1" sz="17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1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https://wiki.php.net/rfc/dom_living_standard_api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4"/>
          <p:cNvSpPr txBox="1"/>
          <p:nvPr>
            <p:ph type="title"/>
          </p:nvPr>
        </p:nvSpPr>
        <p:spPr>
          <a:xfrm>
            <a:off x="568050" y="516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 na Virtual DOM como funciona?</a:t>
            </a:r>
            <a:endParaRPr/>
          </a:p>
        </p:txBody>
      </p:sp>
      <p:sp>
        <p:nvSpPr>
          <p:cNvPr id="346" name="Google Shape;346;p54"/>
          <p:cNvSpPr txBox="1"/>
          <p:nvPr/>
        </p:nvSpPr>
        <p:spPr>
          <a:xfrm>
            <a:off x="1608450" y="3253645"/>
            <a:ext cx="592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Apenas o nó folha é alterado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47" name="Google Shape;34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5987" y="1396945"/>
            <a:ext cx="9395973" cy="204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5"/>
          <p:cNvSpPr txBox="1"/>
          <p:nvPr>
            <p:ph type="title"/>
          </p:nvPr>
        </p:nvSpPr>
        <p:spPr>
          <a:xfrm>
            <a:off x="311700" y="702940"/>
            <a:ext cx="4260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E3439"/>
                </a:solidFill>
              </a:rPr>
              <a:t>Virtual DOM ou VDOM</a:t>
            </a:r>
            <a:endParaRPr>
              <a:solidFill>
                <a:srgbClr val="2E3439"/>
              </a:solidFill>
            </a:endParaRPr>
          </a:p>
        </p:txBody>
      </p:sp>
      <p:sp>
        <p:nvSpPr>
          <p:cNvPr id="353" name="Google Shape;353;p55"/>
          <p:cNvSpPr txBox="1"/>
          <p:nvPr>
            <p:ph idx="1" type="body"/>
          </p:nvPr>
        </p:nvSpPr>
        <p:spPr>
          <a:xfrm>
            <a:off x="311700" y="1536940"/>
            <a:ext cx="4344300" cy="21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700"/>
              <a:t>Criada por Matt-Esch em 2014, numa biblioteca chamada virtual-dom</a:t>
            </a:r>
            <a:endParaRPr b="0"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pt-BR" sz="1700"/>
              <a:t>É uma cópia simplificada da estrutura do DOM original, feita com objetos Javascript</a:t>
            </a:r>
            <a:endParaRPr/>
          </a:p>
        </p:txBody>
      </p:sp>
      <p:pic>
        <p:nvPicPr>
          <p:cNvPr id="354" name="Google Shape;35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7075" y="152400"/>
            <a:ext cx="389544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6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Reconciliação</a:t>
            </a:r>
            <a:endParaRPr/>
          </a:p>
        </p:txBody>
      </p:sp>
      <p:sp>
        <p:nvSpPr>
          <p:cNvPr id="360" name="Google Shape;360;p56"/>
          <p:cNvSpPr txBox="1"/>
          <p:nvPr/>
        </p:nvSpPr>
        <p:spPr>
          <a:xfrm>
            <a:off x="203500" y="4407945"/>
            <a:ext cx="88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Faz as alterações todas na Virtual DOM, e depois altera só o necessário na DOM normal</a:t>
            </a: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361" name="Google Shape;361;p56"/>
          <p:cNvPicPr preferRelativeResize="0"/>
          <p:nvPr/>
        </p:nvPicPr>
        <p:blipFill rotWithShape="1">
          <a:blip r:embed="rId3">
            <a:alphaModFix/>
          </a:blip>
          <a:srcRect b="26752" l="0" r="0" t="6845"/>
          <a:stretch/>
        </p:blipFill>
        <p:spPr>
          <a:xfrm>
            <a:off x="187825" y="997850"/>
            <a:ext cx="8768348" cy="327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7"/>
          <p:cNvSpPr txBox="1"/>
          <p:nvPr>
            <p:ph type="title"/>
          </p:nvPr>
        </p:nvSpPr>
        <p:spPr>
          <a:xfrm>
            <a:off x="311700" y="1371300"/>
            <a:ext cx="8520600" cy="226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3FEFC7"/>
                </a:solidFill>
              </a:rPr>
              <a:t>Qual é mais rápido?</a:t>
            </a:r>
            <a:endParaRPr>
              <a:solidFill>
                <a:srgbClr val="3FEFC7"/>
              </a:solidFill>
            </a:endParaRPr>
          </a:p>
        </p:txBody>
      </p:sp>
      <p:sp>
        <p:nvSpPr>
          <p:cNvPr id="367" name="Google Shape;367;p57"/>
          <p:cNvSpPr txBox="1"/>
          <p:nvPr>
            <p:ph idx="1" type="body"/>
          </p:nvPr>
        </p:nvSpPr>
        <p:spPr>
          <a:xfrm>
            <a:off x="311700" y="3609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99C4BB"/>
                </a:solidFill>
              </a:rPr>
              <a:t>DOM ou Virtual DOM (VDOM)?</a:t>
            </a:r>
            <a:endParaRPr>
              <a:solidFill>
                <a:srgbClr val="99C4BB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8"/>
          <p:cNvSpPr/>
          <p:nvPr/>
        </p:nvSpPr>
        <p:spPr>
          <a:xfrm>
            <a:off x="548850" y="2111288"/>
            <a:ext cx="2424300" cy="4192500"/>
          </a:xfrm>
          <a:prstGeom prst="roundRect">
            <a:avLst>
              <a:gd fmla="val 10497" name="adj"/>
            </a:avLst>
          </a:prstGeom>
          <a:solidFill>
            <a:srgbClr val="3FEFC7">
              <a:alpha val="40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3" name="Google Shape;373;p58"/>
          <p:cNvSpPr/>
          <p:nvPr/>
        </p:nvSpPr>
        <p:spPr>
          <a:xfrm>
            <a:off x="3233550" y="1629100"/>
            <a:ext cx="2676900" cy="4192500"/>
          </a:xfrm>
          <a:prstGeom prst="roundRect">
            <a:avLst>
              <a:gd fmla="val 10497" name="adj"/>
            </a:avLst>
          </a:prstGeom>
          <a:solidFill>
            <a:srgbClr val="99C4BB">
              <a:alpha val="502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4" name="Google Shape;374;p58"/>
          <p:cNvSpPr/>
          <p:nvPr/>
        </p:nvSpPr>
        <p:spPr>
          <a:xfrm>
            <a:off x="6206100" y="2111288"/>
            <a:ext cx="2424300" cy="4192500"/>
          </a:xfrm>
          <a:prstGeom prst="roundRect">
            <a:avLst>
              <a:gd fmla="val 10497" name="adj"/>
            </a:avLst>
          </a:prstGeom>
          <a:solidFill>
            <a:srgbClr val="3FEFC7">
              <a:alpha val="40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5" name="Google Shape;375;p58"/>
          <p:cNvSpPr txBox="1"/>
          <p:nvPr>
            <p:ph type="ctrTitle"/>
          </p:nvPr>
        </p:nvSpPr>
        <p:spPr>
          <a:xfrm>
            <a:off x="329325" y="503473"/>
            <a:ext cx="8520600" cy="99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DOM</a:t>
            </a:r>
            <a:endParaRPr/>
          </a:p>
        </p:txBody>
      </p:sp>
      <p:sp>
        <p:nvSpPr>
          <p:cNvPr id="376" name="Google Shape;376;p58"/>
          <p:cNvSpPr txBox="1"/>
          <p:nvPr>
            <p:ph idx="1" type="subTitle"/>
          </p:nvPr>
        </p:nvSpPr>
        <p:spPr>
          <a:xfrm>
            <a:off x="584100" y="2784734"/>
            <a:ext cx="2353800" cy="17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0" lang="pt-BR" sz="1700">
                <a:latin typeface="Nunito Medium"/>
                <a:ea typeface="Nunito Medium"/>
                <a:cs typeface="Nunito Medium"/>
                <a:sym typeface="Nunito Medium"/>
              </a:rPr>
              <a:t>Fazer uma busca na árvore é mais rápida na </a:t>
            </a:r>
            <a:r>
              <a:rPr lang="pt-BR" sz="1700">
                <a:latin typeface="Nunito Medium"/>
                <a:ea typeface="Nunito Medium"/>
                <a:cs typeface="Nunito Medium"/>
                <a:sym typeface="Nunito Medium"/>
              </a:rPr>
              <a:t>DOM</a:t>
            </a:r>
            <a:r>
              <a:rPr b="0" lang="pt-BR" sz="1700">
                <a:latin typeface="Nunito Medium"/>
                <a:ea typeface="Nunito Medium"/>
                <a:cs typeface="Nunito Medium"/>
                <a:sym typeface="Nunito Medium"/>
              </a:rPr>
              <a:t> normal por ela estar </a:t>
            </a:r>
            <a:r>
              <a:rPr lang="pt-BR" sz="1700">
                <a:latin typeface="Nunito Medium"/>
                <a:ea typeface="Nunito Medium"/>
                <a:cs typeface="Nunito Medium"/>
                <a:sym typeface="Nunito Medium"/>
              </a:rPr>
              <a:t>compilada</a:t>
            </a:r>
            <a:endParaRPr sz="2200"/>
          </a:p>
        </p:txBody>
      </p:sp>
      <p:sp>
        <p:nvSpPr>
          <p:cNvPr id="377" name="Google Shape;377;p58"/>
          <p:cNvSpPr txBox="1"/>
          <p:nvPr>
            <p:ph idx="1" type="subTitle"/>
          </p:nvPr>
        </p:nvSpPr>
        <p:spPr>
          <a:xfrm>
            <a:off x="3233550" y="2071850"/>
            <a:ext cx="2592300" cy="28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0" lang="pt-BR" sz="1700">
                <a:latin typeface="Nunito Medium"/>
                <a:ea typeface="Nunito Medium"/>
                <a:cs typeface="Nunito Medium"/>
                <a:sym typeface="Nunito Medium"/>
              </a:rPr>
              <a:t>A DOM padrão do navegador, </a:t>
            </a:r>
            <a:r>
              <a:rPr lang="pt-BR" sz="1700">
                <a:latin typeface="Nunito Medium"/>
                <a:ea typeface="Nunito Medium"/>
                <a:cs typeface="Nunito Medium"/>
                <a:sym typeface="Nunito Medium"/>
              </a:rPr>
              <a:t>com todos seus problemas</a:t>
            </a:r>
            <a:r>
              <a:rPr b="0" lang="pt-BR" sz="1700">
                <a:latin typeface="Nunito Medium"/>
                <a:ea typeface="Nunito Medium"/>
                <a:cs typeface="Nunito Medium"/>
                <a:sym typeface="Nunito Medium"/>
              </a:rPr>
              <a:t> é </a:t>
            </a:r>
            <a:r>
              <a:rPr lang="pt-BR" sz="1700">
                <a:latin typeface="Nunito Medium"/>
                <a:ea typeface="Nunito Medium"/>
                <a:cs typeface="Nunito Medium"/>
                <a:sym typeface="Nunito Medium"/>
              </a:rPr>
              <a:t>sempre mais rápida</a:t>
            </a:r>
            <a:r>
              <a:rPr b="0" lang="pt-BR" sz="1700">
                <a:latin typeface="Nunito Medium"/>
                <a:ea typeface="Nunito Medium"/>
                <a:cs typeface="Nunito Medium"/>
                <a:sym typeface="Nunito Medium"/>
              </a:rPr>
              <a:t>, mesmo sobrescrevendo toda a árvore!</a:t>
            </a:r>
            <a:endParaRPr sz="2200"/>
          </a:p>
        </p:txBody>
      </p:sp>
      <p:sp>
        <p:nvSpPr>
          <p:cNvPr id="378" name="Google Shape;378;p58"/>
          <p:cNvSpPr txBox="1"/>
          <p:nvPr>
            <p:ph idx="1" type="subTitle"/>
          </p:nvPr>
        </p:nvSpPr>
        <p:spPr>
          <a:xfrm>
            <a:off x="6241350" y="2784734"/>
            <a:ext cx="2353800" cy="17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0" lang="pt-BR" sz="1700">
                <a:latin typeface="Nunito Medium"/>
                <a:ea typeface="Nunito Medium"/>
                <a:cs typeface="Nunito Medium"/>
                <a:sym typeface="Nunito Medium"/>
              </a:rPr>
              <a:t>Renderizar uma mudança num nó folha é mais rápido na </a:t>
            </a:r>
            <a:r>
              <a:rPr lang="pt-BR" sz="1700">
                <a:latin typeface="Nunito Medium"/>
                <a:ea typeface="Nunito Medium"/>
                <a:cs typeface="Nunito Medium"/>
                <a:sym typeface="Nunito Medium"/>
              </a:rPr>
              <a:t>DOM</a:t>
            </a:r>
            <a:r>
              <a:rPr b="0" lang="pt-BR" sz="1700">
                <a:latin typeface="Nunito Medium"/>
                <a:ea typeface="Nunito Medium"/>
                <a:cs typeface="Nunito Medium"/>
                <a:sym typeface="Nunito Medium"/>
              </a:rPr>
              <a:t> </a:t>
            </a:r>
            <a:r>
              <a:rPr lang="pt-BR" sz="1700"/>
              <a:t>do que na VDOM</a:t>
            </a:r>
            <a:endParaRPr sz="17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9"/>
          <p:cNvSpPr txBox="1"/>
          <p:nvPr>
            <p:ph type="title"/>
          </p:nvPr>
        </p:nvSpPr>
        <p:spPr>
          <a:xfrm>
            <a:off x="311700" y="669729"/>
            <a:ext cx="8520600" cy="357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6719"/>
              <a:t>Por que usar Virtual DOM então?!</a:t>
            </a:r>
            <a:endParaRPr sz="6719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0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 que usar Virtual DOM então?!</a:t>
            </a:r>
            <a:endParaRPr/>
          </a:p>
        </p:txBody>
      </p:sp>
      <p:sp>
        <p:nvSpPr>
          <p:cNvPr id="389" name="Google Shape;389;p60"/>
          <p:cNvSpPr txBox="1"/>
          <p:nvPr>
            <p:ph idx="1" type="body"/>
          </p:nvPr>
        </p:nvSpPr>
        <p:spPr>
          <a:xfrm>
            <a:off x="548475" y="1085394"/>
            <a:ext cx="800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A Virtual DOM vale a pena, pelo fato de </a:t>
            </a:r>
            <a:r>
              <a:rPr b="1" lang="pt-BR"/>
              <a:t>performar melhor </a:t>
            </a:r>
            <a:r>
              <a:rPr lang="pt-BR"/>
              <a:t>quando temos mudanças em algo que</a:t>
            </a:r>
            <a:r>
              <a:rPr b="1" lang="pt-BR"/>
              <a:t> já está</a:t>
            </a:r>
            <a:r>
              <a:rPr lang="pt-BR"/>
              <a:t> </a:t>
            </a:r>
            <a:r>
              <a:rPr b="1" lang="pt-BR"/>
              <a:t>em mudança</a:t>
            </a:r>
            <a:r>
              <a:rPr lang="pt-BR"/>
              <a:t>, não tendo sobrecarga de memória.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Também é mais fácil </a:t>
            </a:r>
            <a:r>
              <a:rPr b="1" lang="pt-BR"/>
              <a:t>voltar no tempo*</a:t>
            </a:r>
            <a:r>
              <a:rPr lang="pt-BR"/>
              <a:t> na Virtual DOM que na DOM, pois ele não destrói toda a árvore para recriar denovo.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pt-BR"/>
              <a:t>Testes automatizados</a:t>
            </a:r>
            <a:r>
              <a:rPr lang="pt-BR"/>
              <a:t> são mais fáceis de fazer na Virtual DOM que na DOM, pois podemos criar apenas o galho que precisamos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1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JSX</a:t>
            </a:r>
            <a:endParaRPr/>
          </a:p>
        </p:txBody>
      </p:sp>
      <p:pic>
        <p:nvPicPr>
          <p:cNvPr id="395" name="Google Shape;395;p61"/>
          <p:cNvPicPr preferRelativeResize="0"/>
          <p:nvPr/>
        </p:nvPicPr>
        <p:blipFill rotWithShape="1">
          <a:blip r:embed="rId3">
            <a:alphaModFix/>
          </a:blip>
          <a:srcRect b="17638" l="8494" r="8227" t="16865"/>
          <a:stretch/>
        </p:blipFill>
        <p:spPr>
          <a:xfrm>
            <a:off x="1600463" y="2571750"/>
            <a:ext cx="5943074" cy="221235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61"/>
          <p:cNvSpPr txBox="1"/>
          <p:nvPr>
            <p:ph idx="1" type="body"/>
          </p:nvPr>
        </p:nvSpPr>
        <p:spPr>
          <a:xfrm>
            <a:off x="414075" y="1085400"/>
            <a:ext cx="8500200" cy="12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Outro motivo de usar a Virtual DOM, é que com isso podemos usar JSX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Basicamente 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ele permite que usemos HTML dentro do nosso Javascript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Com isso </a:t>
            </a:r>
            <a:r>
              <a:rPr b="1" lang="pt-BR">
                <a:solidFill>
                  <a:srgbClr val="5AA892"/>
                </a:solidFill>
                <a:latin typeface="Nunito"/>
                <a:ea typeface="Nunito"/>
                <a:cs typeface="Nunito"/>
                <a:sym typeface="Nunito"/>
              </a:rPr>
              <a:t>controlamos e construímos o HTML pelo Javascript</a:t>
            </a:r>
            <a:r>
              <a:rPr lang="pt-BR"/>
              <a:t>, ganhando poder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Profissionalmente</a:t>
            </a:r>
            <a:endParaRPr/>
          </a:p>
        </p:txBody>
      </p:sp>
      <p:sp>
        <p:nvSpPr>
          <p:cNvPr id="91" name="Google Shape;91;p17"/>
          <p:cNvSpPr/>
          <p:nvPr/>
        </p:nvSpPr>
        <p:spPr>
          <a:xfrm>
            <a:off x="5253250" y="1161150"/>
            <a:ext cx="3129000" cy="3126000"/>
          </a:xfrm>
          <a:prstGeom prst="rect">
            <a:avLst/>
          </a:prstGeom>
          <a:noFill/>
          <a:ln cap="flat" cmpd="sng" w="28575">
            <a:solidFill>
              <a:srgbClr val="5AA89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2" name="Google Shape;92;p17"/>
          <p:cNvSpPr txBox="1"/>
          <p:nvPr>
            <p:ph type="title"/>
          </p:nvPr>
        </p:nvSpPr>
        <p:spPr>
          <a:xfrm>
            <a:off x="5456625" y="2821850"/>
            <a:ext cx="261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7820" lvl="0" marL="457200" rtl="0" algn="l">
              <a:spcBef>
                <a:spcPts val="0"/>
              </a:spcBef>
              <a:spcAft>
                <a:spcPts val="0"/>
              </a:spcAft>
              <a:buClr>
                <a:srgbClr val="FFB404"/>
              </a:buClr>
              <a:buSzPts val="1720"/>
              <a:buFont typeface="Nunito"/>
              <a:buChar char="●"/>
            </a:pPr>
            <a:r>
              <a:rPr lang="pt-BR" sz="1720">
                <a:latin typeface="Nunito"/>
                <a:ea typeface="Nunito"/>
                <a:cs typeface="Nunito"/>
                <a:sym typeface="Nunito"/>
              </a:rPr>
              <a:t>4 maiores redes</a:t>
            </a:r>
            <a:endParaRPr sz="1720">
              <a:latin typeface="Nunito"/>
              <a:ea typeface="Nunito"/>
              <a:cs typeface="Nunito"/>
              <a:sym typeface="Nunito"/>
            </a:endParaRPr>
          </a:p>
          <a:p>
            <a:pPr indent="-337820" lvl="0" marL="457200" rtl="0" algn="l">
              <a:spcBef>
                <a:spcPts val="0"/>
              </a:spcBef>
              <a:spcAft>
                <a:spcPts val="0"/>
              </a:spcAft>
              <a:buClr>
                <a:srgbClr val="FFB404"/>
              </a:buClr>
              <a:buSzPts val="1720"/>
              <a:buFont typeface="Nunito"/>
              <a:buChar char="●"/>
            </a:pPr>
            <a:r>
              <a:rPr lang="pt-BR" sz="1720">
                <a:latin typeface="Nunito"/>
                <a:ea typeface="Nunito"/>
                <a:cs typeface="Nunito"/>
                <a:sym typeface="Nunito"/>
              </a:rPr>
              <a:t>15 países</a:t>
            </a:r>
            <a:endParaRPr sz="1720">
              <a:latin typeface="Nunito"/>
              <a:ea typeface="Nunito"/>
              <a:cs typeface="Nunito"/>
              <a:sym typeface="Nunito"/>
            </a:endParaRPr>
          </a:p>
          <a:p>
            <a:pPr indent="-337820" lvl="0" marL="457200" rtl="0" algn="l">
              <a:spcBef>
                <a:spcPts val="0"/>
              </a:spcBef>
              <a:spcAft>
                <a:spcPts val="0"/>
              </a:spcAft>
              <a:buClr>
                <a:srgbClr val="FFB404"/>
              </a:buClr>
              <a:buSzPts val="1720"/>
              <a:buFont typeface="Nunito"/>
              <a:buChar char="●"/>
            </a:pPr>
            <a:r>
              <a:rPr lang="pt-BR" sz="1720">
                <a:latin typeface="Nunito"/>
                <a:ea typeface="Nunito"/>
                <a:cs typeface="Nunito"/>
                <a:sym typeface="Nunito"/>
              </a:rPr>
              <a:t>30 milhões de clientes ativos</a:t>
            </a:r>
            <a:endParaRPr sz="172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72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 rotWithShape="1">
          <a:blip r:embed="rId3">
            <a:alphaModFix/>
          </a:blip>
          <a:srcRect b="31230" l="0" r="0" t="28612"/>
          <a:stretch/>
        </p:blipFill>
        <p:spPr>
          <a:xfrm>
            <a:off x="5761025" y="1821950"/>
            <a:ext cx="2300201" cy="92369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>
            <p:ph type="title"/>
          </p:nvPr>
        </p:nvSpPr>
        <p:spPr>
          <a:xfrm>
            <a:off x="5777650" y="1325450"/>
            <a:ext cx="208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/>
              <a:t>Hoje atuo como </a:t>
            </a:r>
            <a:r>
              <a:rPr lang="pt-BR" sz="1700">
                <a:solidFill>
                  <a:srgbClr val="FFB404"/>
                </a:solidFill>
              </a:rPr>
              <a:t>Tech Lead</a:t>
            </a:r>
            <a:r>
              <a:rPr lang="pt-BR" sz="1700"/>
              <a:t> na</a:t>
            </a:r>
            <a:endParaRPr sz="1700"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548475" y="1085400"/>
            <a:ext cx="375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●"/>
            </a:pPr>
            <a:r>
              <a:rPr lang="pt-BR"/>
              <a:t>10 anos</a:t>
            </a:r>
            <a:r>
              <a:rPr lang="pt-BR">
                <a:latin typeface="Nunito"/>
                <a:ea typeface="Nunito"/>
                <a:cs typeface="Nunito"/>
                <a:sym typeface="Nunito"/>
              </a:rPr>
              <a:t> no mercado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●"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Programador Full Stack Sênior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/>
              <a:t>Front-End 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/>
              <a:t>Back-End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/>
              <a:t>Infra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●"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Já trabalhei para empresas de 5 países diferentes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62"/>
          <p:cNvPicPr preferRelativeResize="0"/>
          <p:nvPr/>
        </p:nvPicPr>
        <p:blipFill rotWithShape="1">
          <a:blip r:embed="rId3">
            <a:alphaModFix/>
          </a:blip>
          <a:srcRect b="12058" l="8370" r="8094" t="12195"/>
          <a:stretch/>
        </p:blipFill>
        <p:spPr>
          <a:xfrm>
            <a:off x="1996225" y="1180550"/>
            <a:ext cx="5151549" cy="3179476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62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Podemos usar o Javascript </a:t>
            </a:r>
            <a:r>
              <a:rPr lang="pt-BR"/>
              <a:t>para</a:t>
            </a:r>
            <a:r>
              <a:rPr lang="pt-BR"/>
              <a:t> manipular o JSX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3"/>
          <p:cNvSpPr txBox="1"/>
          <p:nvPr>
            <p:ph type="title"/>
          </p:nvPr>
        </p:nvSpPr>
        <p:spPr>
          <a:xfrm>
            <a:off x="311700" y="8013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6719"/>
              <a:t>Pilar 01</a:t>
            </a:r>
            <a:endParaRPr sz="6719"/>
          </a:p>
        </p:txBody>
      </p:sp>
      <p:sp>
        <p:nvSpPr>
          <p:cNvPr id="408" name="Google Shape;408;p63"/>
          <p:cNvSpPr txBox="1"/>
          <p:nvPr>
            <p:ph idx="1" type="body"/>
          </p:nvPr>
        </p:nvSpPr>
        <p:spPr>
          <a:xfrm>
            <a:off x="311700" y="26950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Virtual DOM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4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Pilar 01: Virtual DOM</a:t>
            </a:r>
            <a:endParaRPr/>
          </a:p>
        </p:txBody>
      </p:sp>
      <p:sp>
        <p:nvSpPr>
          <p:cNvPr id="414" name="Google Shape;414;p64"/>
          <p:cNvSpPr txBox="1"/>
          <p:nvPr>
            <p:ph idx="1" type="body"/>
          </p:nvPr>
        </p:nvSpPr>
        <p:spPr>
          <a:xfrm>
            <a:off x="548475" y="1085394"/>
            <a:ext cx="800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pt-BR"/>
              <a:t>Altera apenas o nó folha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pt-BR"/>
              <a:t>Faz a reconciliação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pt-BR"/>
              <a:t>É feita com objetos Javascript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pt-BR"/>
              <a:t>Mesmo assim não é mais rápida que a DOM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pt-BR"/>
              <a:t>Mas dá uma experiência melhor para a pessoa desenvolvedora*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pt-BR"/>
              <a:t>Tem manutenção mais rápida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pt-BR"/>
              <a:t>Algoritmo de Time-back machine (Volta no Tempo)</a:t>
            </a:r>
            <a:endParaRPr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pt-BR"/>
              <a:t>Testes automatizados mais fáceis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300"/>
              <a:t>* </a:t>
            </a:r>
            <a:r>
              <a:rPr lang="pt-BR" sz="1300"/>
              <a:t>(DX - Developer Experience)</a:t>
            </a:r>
            <a:endParaRPr sz="13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5"/>
          <p:cNvSpPr txBox="1"/>
          <p:nvPr>
            <p:ph type="title"/>
          </p:nvPr>
        </p:nvSpPr>
        <p:spPr>
          <a:xfrm>
            <a:off x="311700" y="8013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6719"/>
              <a:t>Pilar 02</a:t>
            </a:r>
            <a:endParaRPr sz="6719"/>
          </a:p>
        </p:txBody>
      </p:sp>
      <p:sp>
        <p:nvSpPr>
          <p:cNvPr id="420" name="Google Shape;420;p65"/>
          <p:cNvSpPr txBox="1"/>
          <p:nvPr>
            <p:ph idx="1" type="body"/>
          </p:nvPr>
        </p:nvSpPr>
        <p:spPr>
          <a:xfrm>
            <a:off x="311700" y="26950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Reatividade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6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E3439"/>
                </a:solidFill>
              </a:rPr>
              <a:t>Pilar 2: Reatividade</a:t>
            </a:r>
            <a:endParaRPr>
              <a:solidFill>
                <a:srgbClr val="2E3439"/>
              </a:solidFill>
            </a:endParaRPr>
          </a:p>
        </p:txBody>
      </p:sp>
      <p:sp>
        <p:nvSpPr>
          <p:cNvPr id="426" name="Google Shape;426;p66"/>
          <p:cNvSpPr txBox="1"/>
          <p:nvPr>
            <p:ph idx="1" type="body"/>
          </p:nvPr>
        </p:nvSpPr>
        <p:spPr>
          <a:xfrm>
            <a:off x="548475" y="1085394"/>
            <a:ext cx="800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Criada pela primeira vez no knockout.js, um framework antigo de front-end, é a c</a:t>
            </a:r>
            <a:r>
              <a:rPr lang="pt-BR"/>
              <a:t>apacidade da biblioteca de detectar e </a:t>
            </a:r>
            <a:r>
              <a:rPr b="1" lang="pt-BR"/>
              <a:t>responder automaticamente a mudanças nos dados e no estado da aplicação</a:t>
            </a:r>
            <a:r>
              <a:rPr lang="pt-BR"/>
              <a:t>, atualizando a interface do usuário de acordo com essas mudanças de forma eficiente.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25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8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funciona sem Reatividade?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44">
                <a:solidFill>
                  <a:schemeClr val="dk2"/>
                </a:solidFill>
              </a:rPr>
              <a:t>(Javascript / jQuery)</a:t>
            </a:r>
            <a:endParaRPr sz="2244">
              <a:solidFill>
                <a:schemeClr val="dk2"/>
              </a:solidFill>
            </a:endParaRPr>
          </a:p>
        </p:txBody>
      </p:sp>
      <p:sp>
        <p:nvSpPr>
          <p:cNvPr id="437" name="Google Shape;437;p68"/>
          <p:cNvSpPr txBox="1"/>
          <p:nvPr>
            <p:ph idx="1" type="body"/>
          </p:nvPr>
        </p:nvSpPr>
        <p:spPr>
          <a:xfrm>
            <a:off x="548475" y="1411924"/>
            <a:ext cx="8007900" cy="9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A modificação é TOP-DOWN, ou seja, você tem que especificar todos os locais que quer que mude. Exemplo:</a:t>
            </a:r>
            <a:endParaRPr/>
          </a:p>
        </p:txBody>
      </p:sp>
      <p:pic>
        <p:nvPicPr>
          <p:cNvPr id="438" name="Google Shape;438;p68"/>
          <p:cNvPicPr preferRelativeResize="0"/>
          <p:nvPr/>
        </p:nvPicPr>
        <p:blipFill rotWithShape="1">
          <a:blip r:embed="rId3">
            <a:alphaModFix/>
          </a:blip>
          <a:srcRect b="0" l="0" r="13822" t="0"/>
          <a:stretch/>
        </p:blipFill>
        <p:spPr>
          <a:xfrm>
            <a:off x="192575" y="1730523"/>
            <a:ext cx="8363802" cy="35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9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Também há muita duplicação de código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69"/>
          <p:cNvSpPr txBox="1"/>
          <p:nvPr>
            <p:ph idx="1" type="body"/>
          </p:nvPr>
        </p:nvSpPr>
        <p:spPr>
          <a:xfrm>
            <a:off x="548475" y="1010087"/>
            <a:ext cx="800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Vamos supor que haja uma mudança no nome de uma das funções:</a:t>
            </a:r>
            <a:endParaRPr/>
          </a:p>
        </p:txBody>
      </p:sp>
      <p:pic>
        <p:nvPicPr>
          <p:cNvPr id="445" name="Google Shape;44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413" y="1427513"/>
            <a:ext cx="8219177" cy="372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0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 como funciona com Reatividade?</a:t>
            </a:r>
            <a:endParaRPr/>
          </a:p>
        </p:txBody>
      </p:sp>
      <p:sp>
        <p:nvSpPr>
          <p:cNvPr id="451" name="Google Shape;451;p70"/>
          <p:cNvSpPr txBox="1"/>
          <p:nvPr>
            <p:ph idx="1" type="body"/>
          </p:nvPr>
        </p:nvSpPr>
        <p:spPr>
          <a:xfrm>
            <a:off x="548475" y="1063665"/>
            <a:ext cx="800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Também há muita duplicação de código</a:t>
            </a:r>
            <a:endParaRPr/>
          </a:p>
        </p:txBody>
      </p:sp>
      <p:pic>
        <p:nvPicPr>
          <p:cNvPr id="452" name="Google Shape;45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50" y="1494275"/>
            <a:ext cx="8929101" cy="404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1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Reatividade no React</a:t>
            </a:r>
            <a:endParaRPr/>
          </a:p>
        </p:txBody>
      </p:sp>
      <p:sp>
        <p:nvSpPr>
          <p:cNvPr id="458" name="Google Shape;458;p71"/>
          <p:cNvSpPr txBox="1"/>
          <p:nvPr>
            <p:ph idx="1" type="body"/>
          </p:nvPr>
        </p:nvSpPr>
        <p:spPr>
          <a:xfrm>
            <a:off x="548475" y="1085394"/>
            <a:ext cx="800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O React extrapola essa regra de reatividade, fazendo com que várias de suas peças sejam reativas, dando múltiplas vias de reação e proporcionando um grande poder para a pessoa desenvolvedora</a:t>
            </a:r>
            <a:endParaRPr/>
          </a:p>
        </p:txBody>
      </p:sp>
      <p:sp>
        <p:nvSpPr>
          <p:cNvPr id="459" name="Google Shape;459;p71"/>
          <p:cNvSpPr/>
          <p:nvPr/>
        </p:nvSpPr>
        <p:spPr>
          <a:xfrm>
            <a:off x="311638" y="2786098"/>
            <a:ext cx="1896300" cy="4192500"/>
          </a:xfrm>
          <a:prstGeom prst="roundRect">
            <a:avLst>
              <a:gd fmla="val 10497" name="adj"/>
            </a:avLst>
          </a:prstGeom>
          <a:solidFill>
            <a:srgbClr val="3FEFC7">
              <a:alpha val="40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0" name="Google Shape;460;p71"/>
          <p:cNvSpPr txBox="1"/>
          <p:nvPr>
            <p:ph idx="4294967295" type="subTitle"/>
          </p:nvPr>
        </p:nvSpPr>
        <p:spPr>
          <a:xfrm>
            <a:off x="594100" y="3067348"/>
            <a:ext cx="1331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200"/>
              <a:t>Hooks</a:t>
            </a:r>
            <a:endParaRPr sz="2200"/>
          </a:p>
        </p:txBody>
      </p:sp>
      <p:sp>
        <p:nvSpPr>
          <p:cNvPr id="461" name="Google Shape;461;p71"/>
          <p:cNvSpPr/>
          <p:nvPr/>
        </p:nvSpPr>
        <p:spPr>
          <a:xfrm>
            <a:off x="2519779" y="2786098"/>
            <a:ext cx="1896300" cy="4192500"/>
          </a:xfrm>
          <a:prstGeom prst="roundRect">
            <a:avLst>
              <a:gd fmla="val 10497" name="adj"/>
            </a:avLst>
          </a:prstGeom>
          <a:solidFill>
            <a:srgbClr val="99C4BB">
              <a:alpha val="502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2" name="Google Shape;462;p71"/>
          <p:cNvSpPr/>
          <p:nvPr/>
        </p:nvSpPr>
        <p:spPr>
          <a:xfrm>
            <a:off x="4727920" y="2786098"/>
            <a:ext cx="1896300" cy="4192500"/>
          </a:xfrm>
          <a:prstGeom prst="roundRect">
            <a:avLst>
              <a:gd fmla="val 10497" name="adj"/>
            </a:avLst>
          </a:prstGeom>
          <a:solidFill>
            <a:srgbClr val="3FEFC7">
              <a:alpha val="40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3" name="Google Shape;463;p71"/>
          <p:cNvSpPr/>
          <p:nvPr/>
        </p:nvSpPr>
        <p:spPr>
          <a:xfrm>
            <a:off x="6936061" y="2786098"/>
            <a:ext cx="1896300" cy="4192500"/>
          </a:xfrm>
          <a:prstGeom prst="roundRect">
            <a:avLst>
              <a:gd fmla="val 10497" name="adj"/>
            </a:avLst>
          </a:prstGeom>
          <a:solidFill>
            <a:srgbClr val="99C4BB">
              <a:alpha val="502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4" name="Google Shape;464;p71"/>
          <p:cNvSpPr txBox="1"/>
          <p:nvPr>
            <p:ph idx="4294967295" type="subTitle"/>
          </p:nvPr>
        </p:nvSpPr>
        <p:spPr>
          <a:xfrm>
            <a:off x="2802238" y="3067348"/>
            <a:ext cx="1331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200"/>
              <a:t>Estado</a:t>
            </a:r>
            <a:endParaRPr sz="2200"/>
          </a:p>
        </p:txBody>
      </p:sp>
      <p:sp>
        <p:nvSpPr>
          <p:cNvPr id="465" name="Google Shape;465;p71"/>
          <p:cNvSpPr txBox="1"/>
          <p:nvPr>
            <p:ph idx="4294967295" type="subTitle"/>
          </p:nvPr>
        </p:nvSpPr>
        <p:spPr>
          <a:xfrm>
            <a:off x="5010350" y="3067348"/>
            <a:ext cx="1331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200"/>
              <a:t>Props</a:t>
            </a:r>
            <a:endParaRPr sz="2200"/>
          </a:p>
        </p:txBody>
      </p:sp>
      <p:sp>
        <p:nvSpPr>
          <p:cNvPr id="466" name="Google Shape;466;p71"/>
          <p:cNvSpPr txBox="1"/>
          <p:nvPr>
            <p:ph idx="4294967295" type="subTitle"/>
          </p:nvPr>
        </p:nvSpPr>
        <p:spPr>
          <a:xfrm>
            <a:off x="7218500" y="3067348"/>
            <a:ext cx="1331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200"/>
              <a:t>History</a:t>
            </a:r>
            <a:endParaRPr sz="2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Sobre o que eu gosto de falar na nossa área?</a:t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25" y="1089644"/>
            <a:ext cx="8839204" cy="377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2"/>
          <p:cNvSpPr txBox="1"/>
          <p:nvPr>
            <p:ph type="title"/>
          </p:nvPr>
        </p:nvSpPr>
        <p:spPr>
          <a:xfrm>
            <a:off x="311700" y="8013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6719"/>
              <a:t>Pilar 03</a:t>
            </a:r>
            <a:endParaRPr sz="6719"/>
          </a:p>
        </p:txBody>
      </p:sp>
      <p:sp>
        <p:nvSpPr>
          <p:cNvPr id="472" name="Google Shape;472;p72"/>
          <p:cNvSpPr txBox="1"/>
          <p:nvPr>
            <p:ph idx="1" type="body"/>
          </p:nvPr>
        </p:nvSpPr>
        <p:spPr>
          <a:xfrm>
            <a:off x="311700" y="26950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Web Components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3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E3439"/>
                </a:solidFill>
              </a:rPr>
              <a:t>Pilar 3: Web Components</a:t>
            </a:r>
            <a:endParaRPr>
              <a:solidFill>
                <a:srgbClr val="2E3439"/>
              </a:solidFill>
            </a:endParaRPr>
          </a:p>
        </p:txBody>
      </p:sp>
      <p:sp>
        <p:nvSpPr>
          <p:cNvPr id="478" name="Google Shape;478;p73"/>
          <p:cNvSpPr txBox="1"/>
          <p:nvPr>
            <p:ph idx="1" type="body"/>
          </p:nvPr>
        </p:nvSpPr>
        <p:spPr>
          <a:xfrm>
            <a:off x="548475" y="1085394"/>
            <a:ext cx="800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Os componentes são a base do React. Eles são </a:t>
            </a:r>
            <a:r>
              <a:rPr b="1" lang="pt-BR"/>
              <a:t>blocos de construção reutilizáveis</a:t>
            </a:r>
            <a:r>
              <a:rPr lang="pt-BR"/>
              <a:t> que permitem que você crie interfaces complexas a partir de peças simples.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Com os componentes, você pode criar uma hierarquia de elementos que representam a sua interface.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Cada componente tem sua própria lógica e estilo, tornando o seu código mais organizado e fácil de manter.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5EAF1"/>
        </a:soli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25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5EAF1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25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5EAF1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25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5EAF1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25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5EAF1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25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5EAF1"/>
        </a:soli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25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5EAF1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25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1"/>
          <p:cNvSpPr txBox="1"/>
          <p:nvPr>
            <p:ph type="title"/>
          </p:nvPr>
        </p:nvSpPr>
        <p:spPr>
          <a:xfrm>
            <a:off x="311700" y="1590006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5920"/>
              <a:t>Mas por que separar em componentes?</a:t>
            </a:r>
            <a:endParaRPr sz="592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1536600" y="1569850"/>
            <a:ext cx="6070800" cy="118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6000"/>
              <a:t>Tecnologias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6000"/>
              <a:t>principais</a:t>
            </a:r>
            <a:endParaRPr sz="6000"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548475" y="3509371"/>
            <a:ext cx="8007900" cy="11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700"/>
              <a:t>Ruby on Rails |   React.js |   Javascript</a:t>
            </a:r>
            <a:r>
              <a:rPr lang="pt-BR" sz="1700"/>
              <a:t> |   </a:t>
            </a:r>
            <a:r>
              <a:rPr lang="pt-BR" sz="1700"/>
              <a:t>Typescript |   Docker |   AWS</a:t>
            </a:r>
            <a:endParaRPr sz="1700"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6200" y="2959025"/>
            <a:ext cx="483226" cy="48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6050" y="2888200"/>
            <a:ext cx="621175" cy="62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4100" y="2959025"/>
            <a:ext cx="483226" cy="48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07700" y="2959025"/>
            <a:ext cx="483226" cy="48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44073" y="2959025"/>
            <a:ext cx="728212" cy="48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66244" y="2888201"/>
            <a:ext cx="828230" cy="62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2"/>
          <p:cNvSpPr txBox="1"/>
          <p:nvPr>
            <p:ph type="title"/>
          </p:nvPr>
        </p:nvSpPr>
        <p:spPr>
          <a:xfrm>
            <a:off x="485850" y="1160550"/>
            <a:ext cx="3921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Reutilização de código</a:t>
            </a:r>
            <a:endParaRPr/>
          </a:p>
        </p:txBody>
      </p:sp>
      <p:sp>
        <p:nvSpPr>
          <p:cNvPr id="524" name="Google Shape;524;p82"/>
          <p:cNvSpPr txBox="1"/>
          <p:nvPr>
            <p:ph idx="1" type="body"/>
          </p:nvPr>
        </p:nvSpPr>
        <p:spPr>
          <a:xfrm>
            <a:off x="485850" y="1994550"/>
            <a:ext cx="3492300" cy="9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Podemos reutilizar toda a lógica e estilização de um componente sem precisar ficar copiando e colando código</a:t>
            </a:r>
            <a:endParaRPr/>
          </a:p>
        </p:txBody>
      </p:sp>
      <p:pic>
        <p:nvPicPr>
          <p:cNvPr id="525" name="Google Shape;52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2" y="0"/>
            <a:ext cx="208954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2000" y="0"/>
            <a:ext cx="1966825" cy="5065724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82"/>
          <p:cNvSpPr txBox="1"/>
          <p:nvPr>
            <p:ph idx="1" type="body"/>
          </p:nvPr>
        </p:nvSpPr>
        <p:spPr>
          <a:xfrm>
            <a:off x="485850" y="2988750"/>
            <a:ext cx="3380100" cy="9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Mudamos apenas os dados de um componente pro outro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3"/>
          <p:cNvSpPr txBox="1"/>
          <p:nvPr>
            <p:ph type="title"/>
          </p:nvPr>
        </p:nvSpPr>
        <p:spPr>
          <a:xfrm>
            <a:off x="485850" y="1160550"/>
            <a:ext cx="3921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Diferença de estilos</a:t>
            </a:r>
            <a:endParaRPr/>
          </a:p>
        </p:txBody>
      </p:sp>
      <p:sp>
        <p:nvSpPr>
          <p:cNvPr id="533" name="Google Shape;533;p83"/>
          <p:cNvSpPr txBox="1"/>
          <p:nvPr>
            <p:ph idx="1" type="body"/>
          </p:nvPr>
        </p:nvSpPr>
        <p:spPr>
          <a:xfrm>
            <a:off x="485850" y="1994550"/>
            <a:ext cx="3492300" cy="9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O componente pode decidir, se renderizar de uma forma diferente de acordo com os dados que ele receber</a:t>
            </a:r>
            <a:endParaRPr/>
          </a:p>
        </p:txBody>
      </p:sp>
      <p:pic>
        <p:nvPicPr>
          <p:cNvPr id="534" name="Google Shape;53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2000" y="0"/>
            <a:ext cx="1966825" cy="506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0293" y="0"/>
            <a:ext cx="208954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5125" y="0"/>
            <a:ext cx="21949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4"/>
          <p:cNvSpPr txBox="1"/>
          <p:nvPr>
            <p:ph type="title"/>
          </p:nvPr>
        </p:nvSpPr>
        <p:spPr>
          <a:xfrm>
            <a:off x="548475" y="1493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 componente pode ser uma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união de várias peças</a:t>
            </a:r>
            <a:endParaRPr/>
          </a:p>
        </p:txBody>
      </p:sp>
      <p:pic>
        <p:nvPicPr>
          <p:cNvPr id="542" name="Google Shape;54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850" y="1128650"/>
            <a:ext cx="5363318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5"/>
          <p:cNvSpPr txBox="1"/>
          <p:nvPr>
            <p:ph type="title"/>
          </p:nvPr>
        </p:nvSpPr>
        <p:spPr>
          <a:xfrm>
            <a:off x="548475" y="3017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Componentes podem se comunicar com outros</a:t>
            </a:r>
            <a:endParaRPr/>
          </a:p>
        </p:txBody>
      </p:sp>
      <p:pic>
        <p:nvPicPr>
          <p:cNvPr id="548" name="Google Shape;54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25" y="1114688"/>
            <a:ext cx="3868568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7318" y="1114688"/>
            <a:ext cx="4139954" cy="3820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0" name="Google Shape;550;p85"/>
          <p:cNvCxnSpPr>
            <a:stCxn id="548" idx="3"/>
            <a:endCxn id="549" idx="1"/>
          </p:cNvCxnSpPr>
          <p:nvPr/>
        </p:nvCxnSpPr>
        <p:spPr>
          <a:xfrm>
            <a:off x="4215293" y="3025176"/>
            <a:ext cx="441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86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Design System</a:t>
            </a:r>
            <a:endParaRPr/>
          </a:p>
        </p:txBody>
      </p:sp>
      <p:pic>
        <p:nvPicPr>
          <p:cNvPr id="556" name="Google Shape;55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225" y="1021325"/>
            <a:ext cx="6113562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7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Isolamento de times</a:t>
            </a:r>
            <a:endParaRPr/>
          </a:p>
        </p:txBody>
      </p:sp>
      <p:sp>
        <p:nvSpPr>
          <p:cNvPr id="562" name="Google Shape;562;p87"/>
          <p:cNvSpPr/>
          <p:nvPr/>
        </p:nvSpPr>
        <p:spPr>
          <a:xfrm>
            <a:off x="593775" y="2447719"/>
            <a:ext cx="2424300" cy="2223600"/>
          </a:xfrm>
          <a:prstGeom prst="roundRect">
            <a:avLst>
              <a:gd fmla="val 10497" name="adj"/>
            </a:avLst>
          </a:prstGeom>
          <a:solidFill>
            <a:srgbClr val="3FEFC7">
              <a:alpha val="40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3" name="Google Shape;563;p87"/>
          <p:cNvSpPr txBox="1"/>
          <p:nvPr>
            <p:ph idx="4294967295" type="subTitle"/>
          </p:nvPr>
        </p:nvSpPr>
        <p:spPr>
          <a:xfrm>
            <a:off x="629025" y="2977942"/>
            <a:ext cx="2353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200"/>
              <a:t>Desenvolve os componentes</a:t>
            </a:r>
            <a:endParaRPr sz="2200"/>
          </a:p>
        </p:txBody>
      </p:sp>
      <p:sp>
        <p:nvSpPr>
          <p:cNvPr id="564" name="Google Shape;564;p87"/>
          <p:cNvSpPr/>
          <p:nvPr/>
        </p:nvSpPr>
        <p:spPr>
          <a:xfrm>
            <a:off x="3654550" y="2451219"/>
            <a:ext cx="2424300" cy="2223600"/>
          </a:xfrm>
          <a:prstGeom prst="roundRect">
            <a:avLst>
              <a:gd fmla="val 10497" name="adj"/>
            </a:avLst>
          </a:prstGeom>
          <a:solidFill>
            <a:srgbClr val="99C4BB">
              <a:alpha val="502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5" name="Google Shape;565;p87"/>
          <p:cNvSpPr txBox="1"/>
          <p:nvPr>
            <p:ph idx="4294967295" type="subTitle"/>
          </p:nvPr>
        </p:nvSpPr>
        <p:spPr>
          <a:xfrm>
            <a:off x="3689800" y="2981442"/>
            <a:ext cx="2353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200"/>
              <a:t>Usa</a:t>
            </a:r>
            <a:r>
              <a:rPr lang="pt-BR" sz="2200"/>
              <a:t> os componentes</a:t>
            </a:r>
            <a:endParaRPr sz="2200"/>
          </a:p>
        </p:txBody>
      </p:sp>
      <p:sp>
        <p:nvSpPr>
          <p:cNvPr id="566" name="Google Shape;566;p87"/>
          <p:cNvSpPr/>
          <p:nvPr/>
        </p:nvSpPr>
        <p:spPr>
          <a:xfrm>
            <a:off x="6258125" y="2451219"/>
            <a:ext cx="2424300" cy="2223600"/>
          </a:xfrm>
          <a:prstGeom prst="roundRect">
            <a:avLst>
              <a:gd fmla="val 10497" name="adj"/>
            </a:avLst>
          </a:prstGeom>
          <a:solidFill>
            <a:srgbClr val="99C4BB">
              <a:alpha val="502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7" name="Google Shape;567;p87"/>
          <p:cNvSpPr txBox="1"/>
          <p:nvPr>
            <p:ph idx="4294967295" type="subTitle"/>
          </p:nvPr>
        </p:nvSpPr>
        <p:spPr>
          <a:xfrm>
            <a:off x="6293375" y="2981442"/>
            <a:ext cx="2353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200"/>
              <a:t>Usa os componentes</a:t>
            </a:r>
            <a:endParaRPr sz="2200"/>
          </a:p>
        </p:txBody>
      </p:sp>
      <p:sp>
        <p:nvSpPr>
          <p:cNvPr id="568" name="Google Shape;568;p87"/>
          <p:cNvSpPr/>
          <p:nvPr/>
        </p:nvSpPr>
        <p:spPr>
          <a:xfrm>
            <a:off x="593775" y="1354421"/>
            <a:ext cx="2424300" cy="845400"/>
          </a:xfrm>
          <a:prstGeom prst="roundRect">
            <a:avLst>
              <a:gd fmla="val 30143" name="adj"/>
            </a:avLst>
          </a:prstGeom>
          <a:solidFill>
            <a:srgbClr val="3FEFC7">
              <a:alpha val="40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9" name="Google Shape;569;p87"/>
          <p:cNvSpPr txBox="1"/>
          <p:nvPr>
            <p:ph idx="4294967295" type="subTitle"/>
          </p:nvPr>
        </p:nvSpPr>
        <p:spPr>
          <a:xfrm>
            <a:off x="629025" y="1377330"/>
            <a:ext cx="2353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200"/>
              <a:t>Time 01</a:t>
            </a:r>
            <a:endParaRPr sz="2200"/>
          </a:p>
        </p:txBody>
      </p:sp>
      <p:sp>
        <p:nvSpPr>
          <p:cNvPr id="570" name="Google Shape;570;p87"/>
          <p:cNvSpPr txBox="1"/>
          <p:nvPr/>
        </p:nvSpPr>
        <p:spPr>
          <a:xfrm>
            <a:off x="674475" y="1751175"/>
            <a:ext cx="2223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E3439"/>
                </a:solidFill>
                <a:latin typeface="Nunito"/>
                <a:ea typeface="Nunito"/>
                <a:cs typeface="Nunito"/>
                <a:sym typeface="Nunito"/>
              </a:rPr>
              <a:t>Especialistas em Front-End</a:t>
            </a:r>
            <a:endParaRPr sz="1200">
              <a:solidFill>
                <a:srgbClr val="2E343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1" name="Google Shape;571;p87"/>
          <p:cNvSpPr/>
          <p:nvPr/>
        </p:nvSpPr>
        <p:spPr>
          <a:xfrm>
            <a:off x="3654550" y="1354434"/>
            <a:ext cx="2424300" cy="845400"/>
          </a:xfrm>
          <a:prstGeom prst="roundRect">
            <a:avLst>
              <a:gd fmla="val 30143" name="adj"/>
            </a:avLst>
          </a:prstGeom>
          <a:solidFill>
            <a:srgbClr val="99C4BB">
              <a:alpha val="502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2" name="Google Shape;572;p87"/>
          <p:cNvSpPr txBox="1"/>
          <p:nvPr>
            <p:ph idx="4294967295" type="subTitle"/>
          </p:nvPr>
        </p:nvSpPr>
        <p:spPr>
          <a:xfrm>
            <a:off x="3689800" y="1471112"/>
            <a:ext cx="2353800" cy="6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200"/>
              <a:t>Time 02</a:t>
            </a:r>
            <a:endParaRPr sz="2200"/>
          </a:p>
        </p:txBody>
      </p:sp>
      <p:sp>
        <p:nvSpPr>
          <p:cNvPr id="573" name="Google Shape;573;p87"/>
          <p:cNvSpPr/>
          <p:nvPr/>
        </p:nvSpPr>
        <p:spPr>
          <a:xfrm>
            <a:off x="6258125" y="1354434"/>
            <a:ext cx="2424300" cy="845400"/>
          </a:xfrm>
          <a:prstGeom prst="roundRect">
            <a:avLst>
              <a:gd fmla="val 30143" name="adj"/>
            </a:avLst>
          </a:prstGeom>
          <a:solidFill>
            <a:srgbClr val="99C4BB">
              <a:alpha val="502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4" name="Google Shape;574;p87"/>
          <p:cNvSpPr txBox="1"/>
          <p:nvPr>
            <p:ph idx="4294967295" type="subTitle"/>
          </p:nvPr>
        </p:nvSpPr>
        <p:spPr>
          <a:xfrm>
            <a:off x="6293375" y="1471112"/>
            <a:ext cx="2353800" cy="6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200"/>
              <a:t>Time 03</a:t>
            </a:r>
            <a:endParaRPr sz="22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88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Testabilidade</a:t>
            </a:r>
            <a:endParaRPr/>
          </a:p>
        </p:txBody>
      </p:sp>
      <p:sp>
        <p:nvSpPr>
          <p:cNvPr id="580" name="Google Shape;580;p88"/>
          <p:cNvSpPr txBox="1"/>
          <p:nvPr>
            <p:ph idx="1" type="body"/>
          </p:nvPr>
        </p:nvSpPr>
        <p:spPr>
          <a:xfrm>
            <a:off x="548475" y="1085394"/>
            <a:ext cx="800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Também é muito mais fácil testar o código do Front-End, pois podemos isolar os componentes e testar cada cenário, verificando suas saídas e comportamentos a cada entrada diferente</a:t>
            </a:r>
            <a:endParaRPr/>
          </a:p>
        </p:txBody>
      </p:sp>
      <p:pic>
        <p:nvPicPr>
          <p:cNvPr id="581" name="Google Shape;58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300" y="2247250"/>
            <a:ext cx="6055393" cy="274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89"/>
          <p:cNvSpPr txBox="1"/>
          <p:nvPr>
            <p:ph type="title"/>
          </p:nvPr>
        </p:nvSpPr>
        <p:spPr>
          <a:xfrm>
            <a:off x="311700" y="1590006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5920"/>
              <a:t>Vamos ver como é um componente no React?</a:t>
            </a:r>
            <a:endParaRPr sz="592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90"/>
          <p:cNvSpPr txBox="1"/>
          <p:nvPr>
            <p:ph type="title"/>
          </p:nvPr>
        </p:nvSpPr>
        <p:spPr>
          <a:xfrm>
            <a:off x="311700" y="1590006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5920"/>
              <a:t>Mas antes…</a:t>
            </a:r>
            <a:endParaRPr sz="592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91"/>
          <p:cNvSpPr txBox="1"/>
          <p:nvPr>
            <p:ph type="title"/>
          </p:nvPr>
        </p:nvSpPr>
        <p:spPr>
          <a:xfrm>
            <a:off x="311700" y="1371300"/>
            <a:ext cx="8520600" cy="226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3FEFC7"/>
                </a:solidFill>
              </a:rPr>
              <a:t>Arrow</a:t>
            </a:r>
            <a:endParaRPr>
              <a:solidFill>
                <a:srgbClr val="3FEFC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3FEFC7"/>
                </a:solidFill>
              </a:rPr>
              <a:t>Functions</a:t>
            </a:r>
            <a:endParaRPr>
              <a:solidFill>
                <a:srgbClr val="3FEFC7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1177250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600"/>
              <a:t>Quem</a:t>
            </a:r>
            <a:r>
              <a:rPr lang="pt-BR" sz="7600"/>
              <a:t> </a:t>
            </a:r>
            <a:r>
              <a:rPr lang="pt-BR" sz="7600"/>
              <a:t>são vcs?</a:t>
            </a:r>
            <a:endParaRPr sz="76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C4BB"/>
        </a:solid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92"/>
          <p:cNvPicPr preferRelativeResize="0"/>
          <p:nvPr/>
        </p:nvPicPr>
        <p:blipFill rotWithShape="1">
          <a:blip r:embed="rId3">
            <a:alphaModFix/>
          </a:blip>
          <a:srcRect b="24816" l="5022" r="5138" t="20448"/>
          <a:stretch/>
        </p:blipFill>
        <p:spPr>
          <a:xfrm>
            <a:off x="643950" y="2014100"/>
            <a:ext cx="7391923" cy="1070875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92"/>
          <p:cNvSpPr txBox="1"/>
          <p:nvPr/>
        </p:nvSpPr>
        <p:spPr>
          <a:xfrm>
            <a:off x="748800" y="164350"/>
            <a:ext cx="77247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2E3439"/>
                </a:solidFill>
                <a:highlight>
                  <a:srgbClr val="3FEFC7"/>
                </a:highlight>
                <a:latin typeface="Nunito"/>
                <a:ea typeface="Nunito"/>
                <a:cs typeface="Nunito"/>
                <a:sym typeface="Nunito"/>
              </a:rPr>
              <a:t>Arrow Functions</a:t>
            </a:r>
            <a:r>
              <a:rPr b="1" lang="pt-BR">
                <a:solidFill>
                  <a:srgbClr val="2E3439"/>
                </a:solidFill>
                <a:latin typeface="Nunito"/>
                <a:ea typeface="Nunito"/>
                <a:cs typeface="Nunito"/>
                <a:sym typeface="Nunito"/>
              </a:rPr>
              <a:t> são um recurso do Javascript (que surgiram a partir da versão 6 da especificação Ecmascript) que permitem </a:t>
            </a:r>
            <a:r>
              <a:rPr b="1" lang="pt-BR">
                <a:solidFill>
                  <a:srgbClr val="2E3439"/>
                </a:solidFill>
                <a:highlight>
                  <a:srgbClr val="3FEFC7"/>
                </a:highlight>
                <a:latin typeface="Nunito"/>
                <a:ea typeface="Nunito"/>
                <a:cs typeface="Nunito"/>
                <a:sym typeface="Nunito"/>
              </a:rPr>
              <a:t>criar funções de uma forma simplificada</a:t>
            </a:r>
            <a:r>
              <a:rPr b="1" lang="pt-BR">
                <a:solidFill>
                  <a:srgbClr val="2E3439"/>
                </a:solidFill>
                <a:latin typeface="Nunito"/>
                <a:ea typeface="Nunito"/>
                <a:cs typeface="Nunito"/>
                <a:sym typeface="Nunito"/>
              </a:rPr>
              <a:t> sem precisar </a:t>
            </a:r>
            <a:r>
              <a:rPr b="1" lang="pt-BR">
                <a:solidFill>
                  <a:srgbClr val="2E3439"/>
                </a:solidFill>
                <a:latin typeface="Nunito"/>
                <a:ea typeface="Nunito"/>
                <a:cs typeface="Nunito"/>
                <a:sym typeface="Nunito"/>
              </a:rPr>
              <a:t>colocar</a:t>
            </a:r>
            <a:r>
              <a:rPr b="1" lang="pt-BR">
                <a:solidFill>
                  <a:srgbClr val="2E3439"/>
                </a:solidFill>
                <a:latin typeface="Nunito"/>
                <a:ea typeface="Nunito"/>
                <a:cs typeface="Nunito"/>
                <a:sym typeface="Nunito"/>
              </a:rPr>
              <a:t> a palavra function usando os caracteres </a:t>
            </a:r>
            <a:r>
              <a:rPr b="1" lang="pt-BR">
                <a:solidFill>
                  <a:srgbClr val="2E3439"/>
                </a:solidFill>
                <a:highlight>
                  <a:srgbClr val="3FEFC7"/>
                </a:highlight>
                <a:latin typeface="Nunito"/>
                <a:ea typeface="Nunito"/>
                <a:cs typeface="Nunito"/>
                <a:sym typeface="Nunito"/>
              </a:rPr>
              <a:t>=</a:t>
            </a:r>
            <a:r>
              <a:rPr b="1" lang="pt-BR">
                <a:solidFill>
                  <a:srgbClr val="2E3439"/>
                </a:solidFill>
                <a:latin typeface="Nunito"/>
                <a:ea typeface="Nunito"/>
                <a:cs typeface="Nunito"/>
                <a:sym typeface="Nunito"/>
              </a:rPr>
              <a:t> e </a:t>
            </a:r>
            <a:r>
              <a:rPr b="1" lang="pt-BR">
                <a:solidFill>
                  <a:srgbClr val="2E3439"/>
                </a:solidFill>
                <a:highlight>
                  <a:srgbClr val="3FEFC7"/>
                </a:highlight>
                <a:latin typeface="Nunito"/>
                <a:ea typeface="Nunito"/>
                <a:cs typeface="Nunito"/>
                <a:sym typeface="Nunito"/>
              </a:rPr>
              <a:t>&gt;</a:t>
            </a:r>
            <a:r>
              <a:rPr b="1" lang="pt-BR">
                <a:solidFill>
                  <a:srgbClr val="2E3439"/>
                </a:solidFill>
                <a:latin typeface="Nunito"/>
                <a:ea typeface="Nunito"/>
                <a:cs typeface="Nunito"/>
                <a:sym typeface="Nunito"/>
              </a:rPr>
              <a:t> "no lugar*" da palavra function, </a:t>
            </a:r>
            <a:r>
              <a:rPr b="1" lang="pt-BR">
                <a:solidFill>
                  <a:srgbClr val="2E3439"/>
                </a:solidFill>
                <a:highlight>
                  <a:srgbClr val="3FEFC7"/>
                </a:highlight>
                <a:latin typeface="Nunito"/>
                <a:ea typeface="Nunito"/>
                <a:cs typeface="Nunito"/>
                <a:sym typeface="Nunito"/>
              </a:rPr>
              <a:t>formando uma setinha.</a:t>
            </a:r>
            <a:r>
              <a:rPr b="1" lang="pt-BR">
                <a:solidFill>
                  <a:srgbClr val="2E3439"/>
                </a:solidFill>
                <a:latin typeface="Nunito"/>
                <a:ea typeface="Nunito"/>
                <a:cs typeface="Nunito"/>
                <a:sym typeface="Nunito"/>
              </a:rPr>
              <a:t> (* Lembrando que elas ficam na frente dos parentes)</a:t>
            </a:r>
            <a:endParaRPr b="1">
              <a:solidFill>
                <a:srgbClr val="2E343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03" name="Google Shape;603;p92"/>
          <p:cNvPicPr preferRelativeResize="0"/>
          <p:nvPr/>
        </p:nvPicPr>
        <p:blipFill rotWithShape="1">
          <a:blip r:embed="rId4">
            <a:alphaModFix/>
          </a:blip>
          <a:srcRect b="21120" l="4841" r="4669" t="21282"/>
          <a:stretch/>
        </p:blipFill>
        <p:spPr>
          <a:xfrm>
            <a:off x="643950" y="3501450"/>
            <a:ext cx="7445601" cy="1126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92"/>
          <p:cNvSpPr txBox="1"/>
          <p:nvPr/>
        </p:nvSpPr>
        <p:spPr>
          <a:xfrm>
            <a:off x="357425" y="1613900"/>
            <a:ext cx="245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2E3439"/>
                </a:solidFill>
                <a:latin typeface="Nunito"/>
                <a:ea typeface="Nunito"/>
                <a:cs typeface="Nunito"/>
                <a:sym typeface="Nunito"/>
              </a:rPr>
              <a:t>Sem arrow function:</a:t>
            </a:r>
            <a:endParaRPr/>
          </a:p>
        </p:txBody>
      </p:sp>
      <p:sp>
        <p:nvSpPr>
          <p:cNvPr id="605" name="Google Shape;605;p92"/>
          <p:cNvSpPr txBox="1"/>
          <p:nvPr/>
        </p:nvSpPr>
        <p:spPr>
          <a:xfrm>
            <a:off x="320900" y="3170225"/>
            <a:ext cx="245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2E3439"/>
                </a:solidFill>
                <a:latin typeface="Nunito"/>
                <a:ea typeface="Nunito"/>
                <a:cs typeface="Nunito"/>
                <a:sym typeface="Nunito"/>
              </a:rPr>
              <a:t>Com</a:t>
            </a:r>
            <a:r>
              <a:rPr b="1" lang="pt-BR">
                <a:solidFill>
                  <a:srgbClr val="2E3439"/>
                </a:solidFill>
                <a:latin typeface="Nunito"/>
                <a:ea typeface="Nunito"/>
                <a:cs typeface="Nunito"/>
                <a:sym typeface="Nunito"/>
              </a:rPr>
              <a:t> arrow function: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93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 React, como eu faço um componente?</a:t>
            </a:r>
            <a:endParaRPr/>
          </a:p>
        </p:txBody>
      </p:sp>
      <p:pic>
        <p:nvPicPr>
          <p:cNvPr id="611" name="Google Shape;611;p93"/>
          <p:cNvPicPr preferRelativeResize="0"/>
          <p:nvPr/>
        </p:nvPicPr>
        <p:blipFill rotWithShape="1">
          <a:blip r:embed="rId3">
            <a:alphaModFix/>
          </a:blip>
          <a:srcRect b="16262" l="5342" r="5315" t="15636"/>
          <a:stretch/>
        </p:blipFill>
        <p:spPr>
          <a:xfrm>
            <a:off x="603700" y="1770850"/>
            <a:ext cx="8170025" cy="19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93"/>
          <p:cNvSpPr txBox="1"/>
          <p:nvPr>
            <p:ph idx="1" type="body"/>
          </p:nvPr>
        </p:nvSpPr>
        <p:spPr>
          <a:xfrm>
            <a:off x="548475" y="1085395"/>
            <a:ext cx="8007900" cy="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Faço uma função que retorna uma tag HTML (JSX)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94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eu uso esse componente?</a:t>
            </a:r>
            <a:endParaRPr/>
          </a:p>
        </p:txBody>
      </p:sp>
      <p:pic>
        <p:nvPicPr>
          <p:cNvPr id="618" name="Google Shape;618;p94"/>
          <p:cNvPicPr preferRelativeResize="0"/>
          <p:nvPr/>
        </p:nvPicPr>
        <p:blipFill rotWithShape="1">
          <a:blip r:embed="rId3">
            <a:alphaModFix/>
          </a:blip>
          <a:srcRect b="13558" l="5135" r="4919" t="13703"/>
          <a:stretch/>
        </p:blipFill>
        <p:spPr>
          <a:xfrm>
            <a:off x="606175" y="1918425"/>
            <a:ext cx="7950198" cy="230745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94"/>
          <p:cNvSpPr txBox="1"/>
          <p:nvPr>
            <p:ph idx="1" type="body"/>
          </p:nvPr>
        </p:nvSpPr>
        <p:spPr>
          <a:xfrm>
            <a:off x="548475" y="1085395"/>
            <a:ext cx="80079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Primeiro eu preciso exportar meu componente, </a:t>
            </a:r>
            <a:r>
              <a:rPr lang="pt-BR"/>
              <a:t>para</a:t>
            </a:r>
            <a:r>
              <a:rPr lang="pt-BR"/>
              <a:t> ele poder ser usado fora do</a:t>
            </a:r>
            <a:br>
              <a:rPr lang="pt-BR"/>
            </a:br>
            <a:r>
              <a:rPr lang="pt-BR"/>
              <a:t>do arquivo em que ele foi criado:</a:t>
            </a:r>
            <a:endParaRPr/>
          </a:p>
        </p:txBody>
      </p:sp>
      <p:sp>
        <p:nvSpPr>
          <p:cNvPr id="620" name="Google Shape;620;p94"/>
          <p:cNvSpPr/>
          <p:nvPr/>
        </p:nvSpPr>
        <p:spPr>
          <a:xfrm>
            <a:off x="711000" y="3826325"/>
            <a:ext cx="2770200" cy="175500"/>
          </a:xfrm>
          <a:prstGeom prst="rect">
            <a:avLst/>
          </a:prstGeom>
          <a:solidFill>
            <a:srgbClr val="FFFFFF">
              <a:alpha val="185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95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eu salvo esse arquivo?</a:t>
            </a:r>
            <a:endParaRPr/>
          </a:p>
        </p:txBody>
      </p:sp>
      <p:sp>
        <p:nvSpPr>
          <p:cNvPr id="626" name="Google Shape;626;p95"/>
          <p:cNvSpPr txBox="1"/>
          <p:nvPr>
            <p:ph idx="1" type="body"/>
          </p:nvPr>
        </p:nvSpPr>
        <p:spPr>
          <a:xfrm>
            <a:off x="548475" y="932997"/>
            <a:ext cx="8007900" cy="17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Com o mesmo nome do componente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Com a extensão .jsx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Também vamos salvar numa pasta chamada 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components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/>
              <a:t>para</a:t>
            </a:r>
            <a:r>
              <a:rPr lang="pt-BR"/>
              <a:t> poder organizar melhor os componentes</a:t>
            </a:r>
            <a:endParaRPr/>
          </a:p>
        </p:txBody>
      </p:sp>
      <p:pic>
        <p:nvPicPr>
          <p:cNvPr id="627" name="Google Shape;627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8750" y="2816125"/>
            <a:ext cx="5467350" cy="10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6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eu </a:t>
            </a:r>
            <a:r>
              <a:rPr lang="pt-BR">
                <a:solidFill>
                  <a:srgbClr val="5AA892"/>
                </a:solidFill>
              </a:rPr>
              <a:t>uso</a:t>
            </a:r>
            <a:r>
              <a:rPr lang="pt-BR"/>
              <a:t> esse componente?</a:t>
            </a:r>
            <a:endParaRPr/>
          </a:p>
        </p:txBody>
      </p:sp>
      <p:pic>
        <p:nvPicPr>
          <p:cNvPr id="633" name="Google Shape;633;p96"/>
          <p:cNvPicPr preferRelativeResize="0"/>
          <p:nvPr/>
        </p:nvPicPr>
        <p:blipFill rotWithShape="1">
          <a:blip r:embed="rId3">
            <a:alphaModFix/>
          </a:blip>
          <a:srcRect b="11418" l="6058" r="6005" t="11840"/>
          <a:stretch/>
        </p:blipFill>
        <p:spPr>
          <a:xfrm>
            <a:off x="1393025" y="1835050"/>
            <a:ext cx="6322226" cy="2879825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96"/>
          <p:cNvSpPr txBox="1"/>
          <p:nvPr>
            <p:ph idx="1" type="body"/>
          </p:nvPr>
        </p:nvSpPr>
        <p:spPr>
          <a:xfrm>
            <a:off x="548475" y="932995"/>
            <a:ext cx="80079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E agora posso 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importar</a:t>
            </a:r>
            <a:r>
              <a:rPr lang="pt-BR"/>
              <a:t> ele onde quero usar e chamar 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como se fosse uma tag HTML comum</a:t>
            </a:r>
            <a:r>
              <a:rPr lang="pt-BR"/>
              <a:t>, mas usando sempre o nome em maiúsculo: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97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apareceria na tela?</a:t>
            </a:r>
            <a:endParaRPr/>
          </a:p>
        </p:txBody>
      </p:sp>
      <p:pic>
        <p:nvPicPr>
          <p:cNvPr id="640" name="Google Shape;64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050" y="1711444"/>
            <a:ext cx="6057900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98"/>
          <p:cNvPicPr preferRelativeResize="0"/>
          <p:nvPr/>
        </p:nvPicPr>
        <p:blipFill rotWithShape="1">
          <a:blip r:embed="rId3">
            <a:alphaModFix/>
          </a:blip>
          <a:srcRect b="9135" l="6343" r="6282" t="9517"/>
          <a:stretch/>
        </p:blipFill>
        <p:spPr>
          <a:xfrm>
            <a:off x="1660925" y="1058175"/>
            <a:ext cx="5786424" cy="3455776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98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 se eu usasse esse componente múltiplas vezes?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99"/>
          <p:cNvSpPr txBox="1"/>
          <p:nvPr>
            <p:ph type="title"/>
          </p:nvPr>
        </p:nvSpPr>
        <p:spPr>
          <a:xfrm>
            <a:off x="168300" y="369025"/>
            <a:ext cx="880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Funcionaria como qualquer tag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quando usa várias vezes</a:t>
            </a:r>
            <a:endParaRPr/>
          </a:p>
        </p:txBody>
      </p:sp>
      <p:pic>
        <p:nvPicPr>
          <p:cNvPr id="652" name="Google Shape;652;p99"/>
          <p:cNvPicPr preferRelativeResize="0"/>
          <p:nvPr/>
        </p:nvPicPr>
        <p:blipFill rotWithShape="1">
          <a:blip r:embed="rId3">
            <a:alphaModFix/>
          </a:blip>
          <a:srcRect b="12846" l="0" r="0" t="0"/>
          <a:stretch/>
        </p:blipFill>
        <p:spPr>
          <a:xfrm>
            <a:off x="1252288" y="1517650"/>
            <a:ext cx="6639424" cy="315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00"/>
          <p:cNvSpPr txBox="1"/>
          <p:nvPr>
            <p:ph type="title"/>
          </p:nvPr>
        </p:nvSpPr>
        <p:spPr>
          <a:xfrm>
            <a:off x="311700" y="8013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6719"/>
              <a:t>Web Components</a:t>
            </a:r>
            <a:endParaRPr sz="6719"/>
          </a:p>
        </p:txBody>
      </p:sp>
      <p:sp>
        <p:nvSpPr>
          <p:cNvPr id="658" name="Google Shape;658;p100"/>
          <p:cNvSpPr txBox="1"/>
          <p:nvPr>
            <p:ph idx="1" type="body"/>
          </p:nvPr>
        </p:nvSpPr>
        <p:spPr>
          <a:xfrm>
            <a:off x="311700" y="26950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Estados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1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Web Components:</a:t>
            </a:r>
            <a:r>
              <a:rPr lang="pt-BR">
                <a:solidFill>
                  <a:srgbClr val="FF0000"/>
                </a:solidFill>
              </a:rPr>
              <a:t> </a:t>
            </a:r>
            <a:r>
              <a:rPr lang="pt-BR">
                <a:solidFill>
                  <a:srgbClr val="5AA892"/>
                </a:solidFill>
              </a:rPr>
              <a:t>Estados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64" name="Google Shape;664;p101"/>
          <p:cNvSpPr txBox="1"/>
          <p:nvPr>
            <p:ph idx="1" type="body"/>
          </p:nvPr>
        </p:nvSpPr>
        <p:spPr>
          <a:xfrm>
            <a:off x="548475" y="1085394"/>
            <a:ext cx="800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A coisa mais importante dentro do React são os estados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Os componentes podem ter estados, e como o nome diz, eles representam 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em que estado</a:t>
            </a:r>
            <a:r>
              <a:rPr lang="pt-BR"/>
              <a:t> aquele componente se encontra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Estados representam a parte dos componentes que muda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Um componente é reativo à seus estados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/>
              <a:t>Ou seja: quando um estado muda, o componente se 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redesenha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Um componente pode ter quantos estados ele precisar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11700" y="1177250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600"/>
              <a:t>Alguns combinados</a:t>
            </a:r>
            <a:endParaRPr sz="76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02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Alguns componentes UI e seus estados</a:t>
            </a:r>
            <a:endParaRPr/>
          </a:p>
        </p:txBody>
      </p:sp>
      <p:pic>
        <p:nvPicPr>
          <p:cNvPr id="670" name="Google Shape;670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1225" y="1098735"/>
            <a:ext cx="2765975" cy="2062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6600" y="3398900"/>
            <a:ext cx="2765973" cy="113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9601" y="3086841"/>
            <a:ext cx="5253826" cy="1762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71602" y="1098725"/>
            <a:ext cx="2688697" cy="20625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mium Vector | On and off green and red toggle switch buttons isolated on  white" id="674" name="Google Shape;674;p1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6800" y="1103044"/>
            <a:ext cx="2053881" cy="2053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3"/>
          <p:cNvSpPr txBox="1"/>
          <p:nvPr>
            <p:ph type="title"/>
          </p:nvPr>
        </p:nvSpPr>
        <p:spPr>
          <a:xfrm>
            <a:off x="311700" y="822125"/>
            <a:ext cx="8520600" cy="226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3FEFC7"/>
                </a:solidFill>
              </a:rPr>
              <a:t>Exercício</a:t>
            </a:r>
            <a:endParaRPr>
              <a:solidFill>
                <a:srgbClr val="3FEFC7"/>
              </a:solidFill>
            </a:endParaRPr>
          </a:p>
        </p:txBody>
      </p:sp>
      <p:sp>
        <p:nvSpPr>
          <p:cNvPr id="680" name="Google Shape;680;p103"/>
          <p:cNvSpPr txBox="1"/>
          <p:nvPr>
            <p:ph idx="1" type="body"/>
          </p:nvPr>
        </p:nvSpPr>
        <p:spPr>
          <a:xfrm>
            <a:off x="311700" y="2792350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99C4BB"/>
                </a:solidFill>
              </a:rPr>
              <a:t>Para entender estados</a:t>
            </a:r>
            <a:endParaRPr>
              <a:solidFill>
                <a:srgbClr val="99C4BB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04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Exercício </a:t>
            </a:r>
            <a:r>
              <a:rPr lang="pt-BR"/>
              <a:t>para</a:t>
            </a:r>
            <a:r>
              <a:rPr lang="pt-BR"/>
              <a:t> entender estados</a:t>
            </a:r>
            <a:endParaRPr/>
          </a:p>
        </p:txBody>
      </p:sp>
      <p:sp>
        <p:nvSpPr>
          <p:cNvPr id="686" name="Google Shape;686;p104"/>
          <p:cNvSpPr txBox="1"/>
          <p:nvPr>
            <p:ph idx="1" type="body"/>
          </p:nvPr>
        </p:nvSpPr>
        <p:spPr>
          <a:xfrm>
            <a:off x="548475" y="1085398"/>
            <a:ext cx="80079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Vamos pensar num componente </a:t>
            </a:r>
            <a:r>
              <a:rPr b="1" lang="pt-BR">
                <a:solidFill>
                  <a:srgbClr val="5AA892"/>
                </a:solidFill>
                <a:latin typeface="Nunito"/>
                <a:ea typeface="Nunito"/>
                <a:cs typeface="Nunito"/>
                <a:sym typeface="Nunito"/>
              </a:rPr>
              <a:t>Personagem</a:t>
            </a:r>
            <a:r>
              <a:rPr lang="pt-BR"/>
              <a:t> por exemplo:</a:t>
            </a:r>
            <a:endParaRPr/>
          </a:p>
        </p:txBody>
      </p:sp>
      <p:sp>
        <p:nvSpPr>
          <p:cNvPr id="687" name="Google Shape;687;p104"/>
          <p:cNvSpPr/>
          <p:nvPr/>
        </p:nvSpPr>
        <p:spPr>
          <a:xfrm>
            <a:off x="1230150" y="1824300"/>
            <a:ext cx="2567400" cy="1768200"/>
          </a:xfrm>
          <a:prstGeom prst="rect">
            <a:avLst/>
          </a:prstGeom>
          <a:solidFill>
            <a:srgbClr val="E5EAF1"/>
          </a:solidFill>
          <a:ln cap="flat" cmpd="sng" w="9525">
            <a:solidFill>
              <a:srgbClr val="2E34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88" name="Google Shape;688;p104"/>
          <p:cNvSpPr txBox="1"/>
          <p:nvPr/>
        </p:nvSpPr>
        <p:spPr>
          <a:xfrm>
            <a:off x="1858200" y="1838050"/>
            <a:ext cx="148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pt-BR" sz="1700">
                <a:solidFill>
                  <a:srgbClr val="5AA892"/>
                </a:solidFill>
                <a:latin typeface="Nunito"/>
                <a:ea typeface="Nunito"/>
                <a:cs typeface="Nunito"/>
                <a:sym typeface="Nunito"/>
              </a:rPr>
              <a:t>Personagem</a:t>
            </a:r>
            <a:endParaRPr/>
          </a:p>
        </p:txBody>
      </p:sp>
      <p:sp>
        <p:nvSpPr>
          <p:cNvPr id="689" name="Google Shape;689;p104"/>
          <p:cNvSpPr txBox="1"/>
          <p:nvPr/>
        </p:nvSpPr>
        <p:spPr>
          <a:xfrm>
            <a:off x="1266675" y="2652675"/>
            <a:ext cx="2816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pt-BR" sz="1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Pontos de Vida:  10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690" name="Google Shape;690;p104"/>
          <p:cNvSpPr txBox="1"/>
          <p:nvPr/>
        </p:nvSpPr>
        <p:spPr>
          <a:xfrm>
            <a:off x="1270650" y="3022875"/>
            <a:ext cx="2816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pt-BR" sz="1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Está vivo?</a:t>
            </a:r>
            <a:r>
              <a:rPr b="1" lang="pt-BR" sz="1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 true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691" name="Google Shape;691;p104"/>
          <p:cNvSpPr txBox="1"/>
          <p:nvPr/>
        </p:nvSpPr>
        <p:spPr>
          <a:xfrm>
            <a:off x="1266675" y="2271675"/>
            <a:ext cx="2816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pt-BR" sz="1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Nome</a:t>
            </a:r>
            <a:r>
              <a:rPr b="1" lang="pt-BR" sz="1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:  'Pica-pau'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692" name="Google Shape;692;p104"/>
          <p:cNvSpPr/>
          <p:nvPr/>
        </p:nvSpPr>
        <p:spPr>
          <a:xfrm>
            <a:off x="4698650" y="1824300"/>
            <a:ext cx="2567400" cy="1768200"/>
          </a:xfrm>
          <a:prstGeom prst="rect">
            <a:avLst/>
          </a:prstGeom>
          <a:solidFill>
            <a:srgbClr val="E5EAF1"/>
          </a:solidFill>
          <a:ln cap="flat" cmpd="sng" w="9525">
            <a:solidFill>
              <a:srgbClr val="2E34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93" name="Google Shape;693;p104"/>
          <p:cNvSpPr txBox="1"/>
          <p:nvPr/>
        </p:nvSpPr>
        <p:spPr>
          <a:xfrm>
            <a:off x="5326700" y="1838050"/>
            <a:ext cx="148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pt-BR" sz="1700">
                <a:solidFill>
                  <a:srgbClr val="F4AA40"/>
                </a:solidFill>
                <a:latin typeface="Nunito"/>
                <a:ea typeface="Nunito"/>
                <a:cs typeface="Nunito"/>
                <a:sym typeface="Nunito"/>
              </a:rPr>
              <a:t>Personagem</a:t>
            </a:r>
            <a:endParaRPr>
              <a:solidFill>
                <a:srgbClr val="F4AA40"/>
              </a:solidFill>
            </a:endParaRPr>
          </a:p>
        </p:txBody>
      </p:sp>
      <p:sp>
        <p:nvSpPr>
          <p:cNvPr id="694" name="Google Shape;694;p104"/>
          <p:cNvSpPr txBox="1"/>
          <p:nvPr/>
        </p:nvSpPr>
        <p:spPr>
          <a:xfrm>
            <a:off x="4735175" y="2652675"/>
            <a:ext cx="2816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pt-BR" sz="1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Pontos de Vida:  17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695" name="Google Shape;695;p104"/>
          <p:cNvSpPr txBox="1"/>
          <p:nvPr/>
        </p:nvSpPr>
        <p:spPr>
          <a:xfrm>
            <a:off x="4739150" y="3022875"/>
            <a:ext cx="2816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pt-BR" sz="1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Está vivo?  true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696" name="Google Shape;696;p104"/>
          <p:cNvSpPr txBox="1"/>
          <p:nvPr/>
        </p:nvSpPr>
        <p:spPr>
          <a:xfrm>
            <a:off x="4735175" y="2271675"/>
            <a:ext cx="2816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pt-BR" sz="1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Nome:  'Leoncio'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697" name="Google Shape;697;p104"/>
          <p:cNvSpPr txBox="1"/>
          <p:nvPr>
            <p:ph idx="1" type="body"/>
          </p:nvPr>
        </p:nvSpPr>
        <p:spPr>
          <a:xfrm>
            <a:off x="568050" y="3821098"/>
            <a:ext cx="80079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Cada um teria seus próprios pontos de vida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p105"/>
          <p:cNvPicPr preferRelativeResize="0"/>
          <p:nvPr/>
        </p:nvPicPr>
        <p:blipFill rotWithShape="1">
          <a:blip r:embed="rId3">
            <a:alphaModFix/>
          </a:blip>
          <a:srcRect b="11482" l="6173" r="6252" t="11759"/>
          <a:stretch/>
        </p:blipFill>
        <p:spPr>
          <a:xfrm>
            <a:off x="1310437" y="1044775"/>
            <a:ext cx="6523127" cy="2984361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105"/>
          <p:cNvSpPr txBox="1"/>
          <p:nvPr>
            <p:ph type="title"/>
          </p:nvPr>
        </p:nvSpPr>
        <p:spPr>
          <a:xfrm>
            <a:off x="391800" y="377950"/>
            <a:ext cx="836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 caso, vamos fazer um componente personagem:</a:t>
            </a:r>
            <a:endParaRPr/>
          </a:p>
        </p:txBody>
      </p:sp>
      <p:sp>
        <p:nvSpPr>
          <p:cNvPr id="704" name="Google Shape;704;p105"/>
          <p:cNvSpPr txBox="1"/>
          <p:nvPr>
            <p:ph idx="1" type="body"/>
          </p:nvPr>
        </p:nvSpPr>
        <p:spPr>
          <a:xfrm>
            <a:off x="1142850" y="4123250"/>
            <a:ext cx="68583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400"/>
              <a:t>Pedimos </a:t>
            </a:r>
            <a:r>
              <a:rPr lang="pt-BR" sz="1400"/>
              <a:t>para</a:t>
            </a:r>
            <a:r>
              <a:rPr lang="pt-BR" sz="1400"/>
              <a:t> escrever na tela o valor das variáveis, nome, pontos de vida e </a:t>
            </a:r>
            <a:r>
              <a:rPr lang="pt-BR" sz="1400"/>
              <a:t>esta_vivo</a:t>
            </a:r>
            <a:r>
              <a:rPr lang="pt-BR" sz="1400"/>
              <a:t>, porém não definimos elas</a:t>
            </a:r>
            <a:endParaRPr sz="140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06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hooks (ou ganchos)</a:t>
            </a:r>
            <a:endParaRPr/>
          </a:p>
        </p:txBody>
      </p:sp>
      <p:sp>
        <p:nvSpPr>
          <p:cNvPr id="710" name="Google Shape;710;p106"/>
          <p:cNvSpPr txBox="1"/>
          <p:nvPr>
            <p:ph idx="1" type="body"/>
          </p:nvPr>
        </p:nvSpPr>
        <p:spPr>
          <a:xfrm>
            <a:off x="548475" y="1085394"/>
            <a:ext cx="800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Um recurso muito interessante do React é a possibilidade de usar hooks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Eles são funções que vinculam seu componente à recursos que ele ainda não está vinculado, de uma forma fácil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Sempre que você quiser usar um recurso que ainda não tem no seu componente, você pode vinculá-lo à um hook que o dê esse tipo de funcionalidade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Durante o curso vamos ver alguns hooks que podem ser usados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07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5AA892"/>
                </a:solidFill>
              </a:rPr>
              <a:t>useState</a:t>
            </a:r>
            <a:endParaRPr>
              <a:solidFill>
                <a:srgbClr val="5AA892"/>
              </a:solidFill>
            </a:endParaRPr>
          </a:p>
        </p:txBody>
      </p:sp>
      <p:sp>
        <p:nvSpPr>
          <p:cNvPr id="716" name="Google Shape;716;p107"/>
          <p:cNvSpPr txBox="1"/>
          <p:nvPr>
            <p:ph idx="1" type="body"/>
          </p:nvPr>
        </p:nvSpPr>
        <p:spPr>
          <a:xfrm>
            <a:off x="548475" y="1085394"/>
            <a:ext cx="800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O hook useState vincula o componente à API de estados do React Hooks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É uma função que retorna duas coisas: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/>
              <a:t>Uma 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variável* </a:t>
            </a:r>
            <a:r>
              <a:rPr lang="pt-BR"/>
              <a:t>que na verdade é um estado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/>
              <a:t>Uma função que sabe alterar a variável que você recebeu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●"/>
            </a:pPr>
            <a:r>
              <a:rPr b="1" lang="pt-BR">
                <a:latin typeface="Nunito"/>
                <a:ea typeface="Nunito"/>
                <a:cs typeface="Nunito"/>
                <a:sym typeface="Nunito"/>
              </a:rPr>
              <a:t>* 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Essa variável não pode ser alterada se não for por essa função que é retornada pelo useState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Google Shape;721;p108"/>
          <p:cNvPicPr preferRelativeResize="0"/>
          <p:nvPr/>
        </p:nvPicPr>
        <p:blipFill rotWithShape="1">
          <a:blip r:embed="rId3">
            <a:alphaModFix/>
          </a:blip>
          <a:srcRect b="10521" l="5251" r="4982" t="10251"/>
          <a:stretch/>
        </p:blipFill>
        <p:spPr>
          <a:xfrm>
            <a:off x="1084950" y="1031375"/>
            <a:ext cx="7125898" cy="3147724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108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5AA892"/>
                </a:solidFill>
              </a:rPr>
              <a:t>useState</a:t>
            </a:r>
            <a:endParaRPr>
              <a:solidFill>
                <a:srgbClr val="5AA892"/>
              </a:solidFill>
            </a:endParaRPr>
          </a:p>
        </p:txBody>
      </p:sp>
      <p:sp>
        <p:nvSpPr>
          <p:cNvPr id="723" name="Google Shape;723;p108"/>
          <p:cNvSpPr txBox="1"/>
          <p:nvPr/>
        </p:nvSpPr>
        <p:spPr>
          <a:xfrm>
            <a:off x="4572000" y="1569775"/>
            <a:ext cx="2728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Retorna uma variável e uma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função que altera</a:t>
            </a:r>
            <a:r>
              <a:rPr b="1" lang="pt-BR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pt-BR">
                <a:solidFill>
                  <a:srgbClr val="3FEFC7"/>
                </a:solidFill>
                <a:latin typeface="Nunito"/>
                <a:ea typeface="Nunito"/>
                <a:cs typeface="Nunito"/>
                <a:sym typeface="Nunito"/>
              </a:rPr>
              <a:t>apenas</a:t>
            </a:r>
            <a:r>
              <a:rPr b="1" lang="pt-BR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pt-BR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essa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variável retornada junto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724" name="Google Shape;724;p108"/>
          <p:cNvCxnSpPr>
            <a:stCxn id="723" idx="1"/>
          </p:cNvCxnSpPr>
          <p:nvPr/>
        </p:nvCxnSpPr>
        <p:spPr>
          <a:xfrm flipH="1">
            <a:off x="3342900" y="1985425"/>
            <a:ext cx="1229100" cy="38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09"/>
          <p:cNvSpPr txBox="1"/>
          <p:nvPr>
            <p:ph type="title"/>
          </p:nvPr>
        </p:nvSpPr>
        <p:spPr>
          <a:xfrm>
            <a:off x="311700" y="1467763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600"/>
              <a:t>Vocês conhecem o destructuring?</a:t>
            </a:r>
            <a:endParaRPr sz="760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C4BB"/>
        </a:solidFill>
      </p:bgPr>
    </p:bg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10"/>
          <p:cNvSpPr txBox="1"/>
          <p:nvPr/>
        </p:nvSpPr>
        <p:spPr>
          <a:xfrm>
            <a:off x="1265550" y="621558"/>
            <a:ext cx="6612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2E3439"/>
                </a:solidFill>
                <a:latin typeface="Nunito"/>
                <a:ea typeface="Nunito"/>
                <a:cs typeface="Nunito"/>
                <a:sym typeface="Nunito"/>
              </a:rPr>
              <a:t>Destructuring é um recurso do Javascript (que surgiu a partir da versão Ecmascript 6) que permite a </a:t>
            </a:r>
            <a:r>
              <a:rPr b="1" lang="pt-BR">
                <a:solidFill>
                  <a:srgbClr val="2E3439"/>
                </a:solidFill>
                <a:highlight>
                  <a:srgbClr val="3FEFC7"/>
                </a:highlight>
                <a:latin typeface="Nunito"/>
                <a:ea typeface="Nunito"/>
                <a:cs typeface="Nunito"/>
                <a:sym typeface="Nunito"/>
              </a:rPr>
              <a:t>extração de valores</a:t>
            </a:r>
            <a:r>
              <a:rPr b="1" lang="pt-BR">
                <a:solidFill>
                  <a:srgbClr val="2E3439"/>
                </a:solidFill>
                <a:latin typeface="Nunito"/>
                <a:ea typeface="Nunito"/>
                <a:cs typeface="Nunito"/>
                <a:sym typeface="Nunito"/>
              </a:rPr>
              <a:t> de arrays ou propriedades de objetos em </a:t>
            </a:r>
            <a:r>
              <a:rPr b="1" lang="pt-BR">
                <a:solidFill>
                  <a:srgbClr val="2E3439"/>
                </a:solidFill>
                <a:highlight>
                  <a:srgbClr val="3FEFC7"/>
                </a:highlight>
                <a:latin typeface="Nunito"/>
                <a:ea typeface="Nunito"/>
                <a:cs typeface="Nunito"/>
                <a:sym typeface="Nunito"/>
              </a:rPr>
              <a:t>variáveis distintas</a:t>
            </a:r>
            <a:r>
              <a:rPr b="1" lang="pt-BR">
                <a:solidFill>
                  <a:srgbClr val="2E3439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endParaRPr b="1">
              <a:solidFill>
                <a:srgbClr val="2E343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35" name="Google Shape;735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7375" y="1951023"/>
            <a:ext cx="5409226" cy="110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4138" y="3215777"/>
            <a:ext cx="5355698" cy="105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111"/>
          <p:cNvPicPr preferRelativeResize="0"/>
          <p:nvPr/>
        </p:nvPicPr>
        <p:blipFill rotWithShape="1">
          <a:blip r:embed="rId3">
            <a:alphaModFix/>
          </a:blip>
          <a:srcRect b="10892" l="5165" r="5003" t="11250"/>
          <a:stretch/>
        </p:blipFill>
        <p:spPr>
          <a:xfrm>
            <a:off x="786125" y="1165325"/>
            <a:ext cx="7585449" cy="3027176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111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5AA892"/>
                </a:solidFill>
              </a:rPr>
              <a:t>useState</a:t>
            </a:r>
            <a:r>
              <a:rPr lang="pt-BR"/>
              <a:t> usando destructuring</a:t>
            </a:r>
            <a:endParaRPr/>
          </a:p>
        </p:txBody>
      </p:sp>
      <p:sp>
        <p:nvSpPr>
          <p:cNvPr id="743" name="Google Shape;743;p111"/>
          <p:cNvSpPr txBox="1"/>
          <p:nvPr/>
        </p:nvSpPr>
        <p:spPr>
          <a:xfrm>
            <a:off x="4933450" y="1740450"/>
            <a:ext cx="2728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Retorna uma variável e uma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função que altera</a:t>
            </a:r>
            <a:r>
              <a:rPr b="1" lang="pt-BR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pt-BR">
                <a:solidFill>
                  <a:srgbClr val="3FEFC7"/>
                </a:solidFill>
                <a:latin typeface="Nunito"/>
                <a:ea typeface="Nunito"/>
                <a:cs typeface="Nunito"/>
                <a:sym typeface="Nunito"/>
              </a:rPr>
              <a:t>apenas</a:t>
            </a:r>
            <a:r>
              <a:rPr b="1" lang="pt-BR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pt-BR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essa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variável retornada junto, </a:t>
            </a:r>
            <a:r>
              <a:rPr b="1" lang="pt-BR">
                <a:solidFill>
                  <a:srgbClr val="3FEFC7"/>
                </a:solidFill>
                <a:latin typeface="Nunito"/>
                <a:ea typeface="Nunito"/>
                <a:cs typeface="Nunito"/>
                <a:sym typeface="Nunito"/>
              </a:rPr>
              <a:t>porém usando destructuring</a:t>
            </a:r>
            <a:endParaRPr b="1">
              <a:solidFill>
                <a:srgbClr val="3FEFC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744" name="Google Shape;744;p111"/>
          <p:cNvCxnSpPr/>
          <p:nvPr/>
        </p:nvCxnSpPr>
        <p:spPr>
          <a:xfrm flipH="1">
            <a:off x="3704350" y="2156850"/>
            <a:ext cx="1229100" cy="38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383535"/>
      </a:dk1>
      <a:lt1>
        <a:srgbClr val="FFFFFF"/>
      </a:lt1>
      <a:dk2>
        <a:srgbClr val="595959"/>
      </a:dk2>
      <a:lt2>
        <a:srgbClr val="EEEEEE"/>
      </a:lt2>
      <a:accent1>
        <a:srgbClr val="FBD100"/>
      </a:accent1>
      <a:accent2>
        <a:srgbClr val="212121"/>
      </a:accent2>
      <a:accent3>
        <a:srgbClr val="78909C"/>
      </a:accent3>
      <a:accent4>
        <a:srgbClr val="FFAB40"/>
      </a:accent4>
      <a:accent5>
        <a:srgbClr val="3FEFC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